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68" r:id="rId5"/>
    <p:sldId id="271" r:id="rId6"/>
    <p:sldId id="272" r:id="rId7"/>
    <p:sldId id="283" r:id="rId8"/>
    <p:sldId id="275" r:id="rId9"/>
    <p:sldId id="274" r:id="rId10"/>
    <p:sldId id="276" r:id="rId11"/>
    <p:sldId id="284" r:id="rId12"/>
    <p:sldId id="280" r:id="rId13"/>
    <p:sldId id="282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2412E"/>
    <a:srgbClr val="408A6C"/>
    <a:srgbClr val="CA56B9"/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4" autoAdjust="0"/>
    <p:restoredTop sz="91609" autoAdjust="0"/>
  </p:normalViewPr>
  <p:slideViewPr>
    <p:cSldViewPr>
      <p:cViewPr varScale="1">
        <p:scale>
          <a:sx n="90" d="100"/>
          <a:sy n="90" d="100"/>
        </p:scale>
        <p:origin x="-11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5;&#1086;&#1076;&#1086;&#1074;&#1086;&#1081;%202013\&#1090;&#1072;&#1073;&#1083;%20&#1087;&#1086;%20&#1075;&#1086;&#1076;&#1086;&#1074;&#1086;&#1084;&#1091;%20201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8.xlsx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6.2989032964591324E-2"/>
                  <c:y val="-6.69756806205780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9 263,5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203894245177303E-2"/>
                  <c:y val="5.38448944269350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285,4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4458706268864617E-2"/>
                  <c:y val="0.144673069951291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7</a:t>
                    </a:r>
                    <a:r>
                      <a:rPr lang="en-US" dirty="0" smtClean="0"/>
                      <a:t>90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 i="1">
                    <a:solidFill>
                      <a:schemeClr val="dk1"/>
                    </a:solidFill>
                    <a:latin typeface="Batang" pitchFamily="18" charset="-127"/>
                    <a:ea typeface="Batang" pitchFamily="18" charset="-127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 исполнено</c:v>
                </c:pt>
                <c:pt idx="1">
                  <c:v>2014 план</c:v>
                </c:pt>
                <c:pt idx="2">
                  <c:v>2014  исполнено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9263.5</c:v>
                </c:pt>
                <c:pt idx="1">
                  <c:v>6285.4</c:v>
                </c:pt>
                <c:pt idx="2">
                  <c:v>5790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2538270724354665E-2"/>
                  <c:y val="8.850770966968586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dk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defRPr>
                    </a:pPr>
                    <a:r>
                      <a:rPr lang="ru-RU" i="1" dirty="0" smtClean="0">
                        <a:latin typeface="Batang" pitchFamily="18" charset="-127"/>
                        <a:ea typeface="Batang" pitchFamily="18" charset="-127"/>
                      </a:rPr>
                      <a:t>8 397,3</a:t>
                    </a:r>
                    <a:endParaRPr lang="en-US" i="1" dirty="0">
                      <a:latin typeface="Batang" pitchFamily="18" charset="-127"/>
                      <a:ea typeface="Batang" pitchFamily="18" charset="-127"/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</c:dLbl>
            <c:dLbl>
              <c:idx val="1"/>
              <c:layout>
                <c:manualLayout>
                  <c:x val="8.0218444449216206E-2"/>
                  <c:y val="8.774408837614536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dk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defRPr>
                    </a:pPr>
                    <a:r>
                      <a:rPr lang="ru-RU" i="1" dirty="0" smtClean="0">
                        <a:latin typeface="Batang" pitchFamily="18" charset="-127"/>
                        <a:ea typeface="Batang" pitchFamily="18" charset="-127"/>
                      </a:rPr>
                      <a:t>8 505,0</a:t>
                    </a:r>
                    <a:endParaRPr lang="en-US" i="1" dirty="0">
                      <a:latin typeface="Batang" pitchFamily="18" charset="-127"/>
                      <a:ea typeface="Batang" pitchFamily="18" charset="-127"/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</c:dLbl>
            <c:dLbl>
              <c:idx val="2"/>
              <c:layout>
                <c:manualLayout>
                  <c:x val="0.12125388845683822"/>
                  <c:y val="0.1004635209308670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dk1"/>
                        </a:solidFill>
                        <a:latin typeface="Batang" pitchFamily="18" charset="-127"/>
                        <a:ea typeface="Batang" pitchFamily="18" charset="-127"/>
                        <a:cs typeface="+mn-cs"/>
                      </a:defRPr>
                    </a:pP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218,1</a:t>
                    </a:r>
                    <a:endParaRPr lang="en-US" dirty="0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 исполнено</c:v>
                </c:pt>
                <c:pt idx="1">
                  <c:v>2014 план</c:v>
                </c:pt>
                <c:pt idx="2">
                  <c:v>2014  исполнено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8397.2999999999884</c:v>
                </c:pt>
                <c:pt idx="1">
                  <c:v>8505</c:v>
                </c:pt>
                <c:pt idx="2">
                  <c:v>7218.1</c:v>
                </c:pt>
              </c:numCache>
            </c:numRef>
          </c:val>
        </c:ser>
        <c:shape val="cylinder"/>
        <c:axId val="84182528"/>
        <c:axId val="84184064"/>
        <c:axId val="0"/>
      </c:bar3DChart>
      <c:catAx>
        <c:axId val="84182528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1600" b="1" i="1">
                <a:latin typeface="Batang" pitchFamily="18" charset="-127"/>
                <a:ea typeface="Batang" pitchFamily="18" charset="-127"/>
              </a:defRPr>
            </a:pPr>
            <a:endParaRPr lang="ru-RU"/>
          </a:p>
        </c:txPr>
        <c:crossAx val="84184064"/>
        <c:crosses val="autoZero"/>
        <c:auto val="1"/>
        <c:lblAlgn val="ctr"/>
        <c:lblOffset val="100"/>
      </c:catAx>
      <c:valAx>
        <c:axId val="841840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418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25091236361476"/>
          <c:y val="0.44120719042913265"/>
          <c:w val="0.21885651827668068"/>
          <c:h val="0.36125372034686198"/>
        </c:manualLayout>
      </c:layout>
      <c:txPr>
        <a:bodyPr/>
        <a:lstStyle/>
        <a:p>
          <a:pPr>
            <a:defRPr sz="2000" b="1" i="1">
              <a:latin typeface="Batang" pitchFamily="18" charset="-127"/>
              <a:ea typeface="Batang" pitchFamily="18" charset="-127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1600705380577438"/>
          <c:y val="6.3408956692913382E-2"/>
          <c:w val="0.48399294619422584"/>
          <c:h val="0.9312500000000000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Доплата к пенсиям муниципальных служащих</c:v>
                </c:pt>
                <c:pt idx="1">
                  <c:v>Поддержка общественных организаций</c:v>
                </c:pt>
                <c:pt idx="2">
                  <c:v>Муниципальный грант 12 организациям</c:v>
                </c:pt>
                <c:pt idx="3">
                  <c:v>Реализация государственных и муниципальных программ</c:v>
                </c:pt>
                <c:pt idx="4">
                  <c:v>Выплаты собственникам жилых помещений, поврежденных в результате ЧС</c:v>
                </c:pt>
                <c:pt idx="5">
                  <c:v>Выплаты 43 ветеранам культуры, искусства и спорта</c:v>
                </c:pt>
                <c:pt idx="6">
                  <c:v>Выплаты 18 почетным гражданам г.Благовещенска</c:v>
                </c:pt>
                <c:pt idx="7">
                  <c:v>Выплаты лицам, награжденным медалью "За заслугиперед городом Благовещенском"</c:v>
                </c:pt>
                <c:pt idx="8">
                  <c:v>Выполнение переданных государственных полномочий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8.6999999999999993</c:v>
                </c:pt>
                <c:pt idx="1">
                  <c:v>0.8</c:v>
                </c:pt>
                <c:pt idx="2">
                  <c:v>1</c:v>
                </c:pt>
                <c:pt idx="3">
                  <c:v>18.399999999999999</c:v>
                </c:pt>
                <c:pt idx="4">
                  <c:v>41.9</c:v>
                </c:pt>
                <c:pt idx="5">
                  <c:v>1.2</c:v>
                </c:pt>
                <c:pt idx="6">
                  <c:v>2.6</c:v>
                </c:pt>
                <c:pt idx="7">
                  <c:v>0.2</c:v>
                </c:pt>
                <c:pt idx="8">
                  <c:v>100.2</c:v>
                </c:pt>
              </c:numCache>
            </c:numRef>
          </c:val>
        </c:ser>
        <c:shape val="cylinder"/>
        <c:axId val="113193344"/>
        <c:axId val="113194880"/>
        <c:axId val="0"/>
      </c:bar3DChart>
      <c:catAx>
        <c:axId val="1131933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13194880"/>
        <c:crosses val="autoZero"/>
        <c:auto val="1"/>
        <c:lblAlgn val="l"/>
        <c:lblOffset val="100"/>
      </c:catAx>
      <c:valAx>
        <c:axId val="113194880"/>
        <c:scaling>
          <c:orientation val="minMax"/>
        </c:scaling>
        <c:delete val="1"/>
        <c:axPos val="b"/>
        <c:numFmt formatCode="General" sourceLinked="1"/>
        <c:tickLblPos val="none"/>
        <c:crossAx val="11319334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4358189591837465E-2"/>
          <c:y val="6.2968886068235377E-2"/>
          <c:w val="0.9312836208163251"/>
          <c:h val="0.937031113931764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"/>
          <c:cat>
            <c:strRef>
              <c:f>Лист1!$A$2:$A$9</c:f>
              <c:strCache>
                <c:ptCount val="8"/>
                <c:pt idx="0">
                  <c:v>Озеленение </c:v>
                </c:pt>
                <c:pt idx="1">
                  <c:v>Содержание мест захоронений</c:v>
                </c:pt>
                <c:pt idx="2">
                  <c:v>Работы по уборке случайного мусора и несанкционированных свалок, благоустройству территорий общего пользования</c:v>
                </c:pt>
                <c:pt idx="3">
                  <c:v>Мероприятия в связи с ЧС за счет добровольных пожертвований</c:v>
                </c:pt>
                <c:pt idx="4">
                  <c:v>Уличное освещение</c:v>
                </c:pt>
                <c:pt idx="5">
                  <c:v>Прочие мероприятия по благоустройству</c:v>
                </c:pt>
                <c:pt idx="6">
                  <c:v>МП "Благоустройство дворовых территорий"</c:v>
                </c:pt>
                <c:pt idx="7">
                  <c:v>Содержание муниципальных сетей наружного освещения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37.5</c:v>
                </c:pt>
                <c:pt idx="1">
                  <c:v>22.5</c:v>
                </c:pt>
                <c:pt idx="2">
                  <c:v>68</c:v>
                </c:pt>
                <c:pt idx="3">
                  <c:v>0.9</c:v>
                </c:pt>
                <c:pt idx="4">
                  <c:v>47.4</c:v>
                </c:pt>
                <c:pt idx="5">
                  <c:v>12.8</c:v>
                </c:pt>
                <c:pt idx="6">
                  <c:v>34.6</c:v>
                </c:pt>
                <c:pt idx="7">
                  <c:v>44</c:v>
                </c:pt>
              </c:numCache>
            </c:numRef>
          </c:val>
        </c:ser>
        <c:firstSliceAng val="0"/>
      </c:pieChart>
      <c:spPr>
        <a:scene3d>
          <a:camera prst="orthographicFront"/>
          <a:lightRig rig="threePt" dir="t"/>
        </a:scene3d>
        <a:sp3d>
          <a:bevelB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973542008945963"/>
          <c:y val="1.2597806592918247E-2"/>
          <c:w val="0.45378219469867331"/>
          <c:h val="0.9287241988742811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  <a:effectLst>
              <a:outerShdw blurRad="40005" dist="20320" dir="5400000" algn="tl" rotWithShape="0">
                <a:prstClr val="black">
                  <a:alpha val="3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-4.2838251075508711E-2"/>
                  <c:y val="7.7012009349388566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Благовещенская городская Дума</c:v>
                </c:pt>
                <c:pt idx="1">
                  <c:v>Администрация города Благовещенска</c:v>
                </c:pt>
                <c:pt idx="2">
                  <c:v>Финансовое управление администрации</c:v>
                </c:pt>
                <c:pt idx="3">
                  <c:v>Контрольно-счетная палата города Благовещенска</c:v>
                </c:pt>
                <c:pt idx="4">
                  <c:v>Комитет по управлению имуществом муниципального образования города Благовещенска</c:v>
                </c:pt>
                <c:pt idx="5">
                  <c:v>Исполнение переданных государственных полномочий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31.2</c:v>
                </c:pt>
                <c:pt idx="1">
                  <c:v>159.80000000000001</c:v>
                </c:pt>
                <c:pt idx="2">
                  <c:v>27.2</c:v>
                </c:pt>
                <c:pt idx="3">
                  <c:v>14.2</c:v>
                </c:pt>
                <c:pt idx="4">
                  <c:v>28.7</c:v>
                </c:pt>
                <c:pt idx="5">
                  <c:v>5.9</c:v>
                </c:pt>
              </c:numCache>
            </c:numRef>
          </c:val>
        </c:ser>
        <c:axId val="155099136"/>
        <c:axId val="166936960"/>
      </c:barChart>
      <c:catAx>
        <c:axId val="1550991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1">
                <a:latin typeface="Arial Narrow" pitchFamily="34" charset="0"/>
              </a:defRPr>
            </a:pPr>
            <a:endParaRPr lang="ru-RU"/>
          </a:p>
        </c:txPr>
        <c:crossAx val="166936960"/>
        <c:crosses val="autoZero"/>
        <c:auto val="1"/>
        <c:lblAlgn val="l"/>
        <c:lblOffset val="100"/>
      </c:catAx>
      <c:valAx>
        <c:axId val="166936960"/>
        <c:scaling>
          <c:orientation val="minMax"/>
        </c:scaling>
        <c:delete val="1"/>
        <c:axPos val="b"/>
        <c:numFmt formatCode="General" sourceLinked="1"/>
        <c:tickLblPos val="none"/>
        <c:crossAx val="155099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1039.9000000000001</c:v>
                </c:pt>
                <c:pt idx="1">
                  <c:v>401.9</c:v>
                </c:pt>
                <c:pt idx="2">
                  <c:v>397.3</c:v>
                </c:pt>
                <c:pt idx="3">
                  <c:v>46.3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743709032329739"/>
          <c:y val="0.11347277203117793"/>
          <c:w val="0.40256290967670283"/>
          <c:h val="0.77305445593764432"/>
        </c:manualLayout>
      </c:layout>
      <c:txPr>
        <a:bodyPr/>
        <a:lstStyle/>
        <a:p>
          <a:pPr>
            <a:defRPr sz="1200" b="1">
              <a:latin typeface="Batang" pitchFamily="18" charset="-127"/>
              <a:ea typeface="Batang" pitchFamily="18" charset="-127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235601365106542E-2"/>
          <c:y val="7.4875415409694362E-2"/>
          <c:w val="0.40698549143991852"/>
          <c:h val="0.708709630284095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cat>
            <c:strRef>
              <c:f>Лист1!$A$2:$A$6</c:f>
              <c:strCache>
                <c:ptCount val="5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252.4</c:v>
                </c:pt>
                <c:pt idx="1">
                  <c:v>19.2</c:v>
                </c:pt>
                <c:pt idx="2">
                  <c:v>23.2</c:v>
                </c:pt>
                <c:pt idx="3">
                  <c:v>220.8</c:v>
                </c:pt>
                <c:pt idx="4">
                  <c:v>56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4917739969424397"/>
          <c:y val="1.8248952968562052E-3"/>
          <c:w val="0.55082260030575669"/>
          <c:h val="0.91902013688684681"/>
        </c:manualLayout>
      </c:layout>
      <c:txPr>
        <a:bodyPr/>
        <a:lstStyle/>
        <a:p>
          <a:pPr>
            <a:defRPr sz="1000" b="1">
              <a:latin typeface="Batang" pitchFamily="18" charset="-127"/>
              <a:ea typeface="Batang" pitchFamily="18" charset="-127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153968186541367E-3"/>
          <c:w val="1"/>
          <c:h val="0.76880019867073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1F497D">
                    <a:lumMod val="20000"/>
                    <a:lumOff val="80000"/>
                  </a:srgbClr>
                </a:gs>
                <a:gs pos="50000">
                  <a:srgbClr val="1F497D">
                    <a:lumMod val="40000"/>
                    <a:lumOff val="60000"/>
                  </a:srgb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</a:gradFill>
          </c:spPr>
          <c:explosion val="25"/>
          <c:dPt>
            <c:idx val="0"/>
            <c:explosion val="14"/>
            <c:spPr>
              <a:gradFill>
                <a:gsLst>
                  <a:gs pos="0">
                    <a:srgbClr val="9BBB59">
                      <a:lumMod val="40000"/>
                      <a:lumOff val="60000"/>
                    </a:srgbClr>
                  </a:gs>
                  <a:gs pos="50000">
                    <a:srgbClr val="9BBB59">
                      <a:lumMod val="40000"/>
                      <a:lumOff val="60000"/>
                    </a:srgbClr>
                  </a:gs>
                  <a:gs pos="100000">
                    <a:schemeClr val="accent3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</c:spPr>
          </c:dPt>
          <c:dPt>
            <c:idx val="1"/>
            <c:spPr>
              <a:gradFill>
                <a:gsLst>
                  <a:gs pos="0">
                    <a:srgbClr val="C0504D">
                      <a:lumMod val="60000"/>
                      <a:lumOff val="40000"/>
                    </a:srgbClr>
                  </a:gs>
                  <a:gs pos="50000">
                    <a:srgbClr val="C0504D">
                      <a:lumMod val="75000"/>
                    </a:srgb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path path="circle">
                  <a:fillToRect r="100000" b="100000"/>
                </a:path>
              </a:gradFill>
            </c:spPr>
          </c:dPt>
          <c:dPt>
            <c:idx val="2"/>
            <c:explosion val="17"/>
            <c:spPr>
              <a:gradFill>
                <a:gsLst>
                  <a:gs pos="0">
                    <a:srgbClr val="00B0F0"/>
                  </a:gs>
                  <a:gs pos="50000">
                    <a:srgbClr val="0070C0"/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path path="circle">
                  <a:fillToRect r="100000" b="100000"/>
                </a:path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1897.3</c:v>
                </c:pt>
                <c:pt idx="1">
                  <c:v>571.6</c:v>
                </c:pt>
                <c:pt idx="2">
                  <c:v>3321.1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8.1821124183480767E-2"/>
          <c:y val="0.72117068691713992"/>
          <c:w val="0.8075627651349393"/>
          <c:h val="0.27882931308286008"/>
        </c:manualLayout>
      </c:layout>
      <c:txPr>
        <a:bodyPr/>
        <a:lstStyle/>
        <a:p>
          <a:pPr>
            <a:defRPr sz="1600" b="1" i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486882045034595E-3"/>
          <c:y val="2.5653715243760811E-2"/>
          <c:w val="0.86904392487680171"/>
          <c:h val="0.97434628475623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artDeco"/>
            </a:sp3d>
          </c:spPr>
          <c:explosion val="25"/>
          <c:dPt>
            <c:idx val="0"/>
            <c:explosion val="23"/>
            <c:spPr>
              <a:solidFill>
                <a:srgbClr val="CA56B9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w="114300" prst="artDeco"/>
              </a:sp3d>
            </c:spPr>
          </c:dPt>
          <c:dPt>
            <c:idx val="1"/>
            <c:explosion val="57"/>
            <c:spPr>
              <a:solidFill>
                <a:srgbClr val="F2412E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w="114300" prst="artDeco"/>
              </a:sp3d>
            </c:spPr>
          </c:dPt>
          <c:dPt>
            <c:idx val="2"/>
            <c:explosion val="19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w="114300" prst="artDeco"/>
              </a:sp3d>
            </c:spPr>
          </c:dPt>
          <c:dPt>
            <c:idx val="3"/>
            <c:explosion val="44"/>
            <c:spPr>
              <a:solidFill>
                <a:srgbClr val="408A6C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w="114300" prst="artDeco"/>
              </a:sp3d>
            </c:spPr>
          </c:dPt>
          <c:dPt>
            <c:idx val="4"/>
            <c:explosion val="22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w="114300" prst="artDeco"/>
              </a:sp3d>
            </c:spPr>
          </c:dPt>
          <c:dPt>
            <c:idx val="5"/>
            <c:explosion val="6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w="114300" prst="artDeco"/>
              </a:sp3d>
            </c:spPr>
          </c:dPt>
          <c:dPt>
            <c:idx val="6"/>
            <c:explosion val="62"/>
          </c:dPt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сфера</c:v>
                </c:pt>
                <c:pt idx="6">
                  <c:v>Обслуживание муниципального долга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481.7</c:v>
                </c:pt>
                <c:pt idx="1">
                  <c:v>1.0000000000000007E-3</c:v>
                </c:pt>
                <c:pt idx="2">
                  <c:v>55.9</c:v>
                </c:pt>
                <c:pt idx="3">
                  <c:v>1712.5</c:v>
                </c:pt>
                <c:pt idx="4">
                  <c:v>1362.1</c:v>
                </c:pt>
                <c:pt idx="5">
                  <c:v>3549.4000000000005</c:v>
                </c:pt>
                <c:pt idx="6">
                  <c:v>56.5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rgbClr val="FFFF00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900170405902613"/>
          <c:y val="5.5430349008840314E-2"/>
          <c:w val="0.50998295940973859"/>
          <c:h val="0.7430047455044677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</c:dPt>
          <c:dPt>
            <c:idx val="2"/>
            <c:spPr>
              <a:solidFill>
                <a:srgbClr val="F2412E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</c:dPt>
          <c:dPt>
            <c:idx val="3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</c:dPt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Средства массовой информации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2450.3000000000002</c:v>
                </c:pt>
                <c:pt idx="1">
                  <c:v>152.9</c:v>
                </c:pt>
                <c:pt idx="2">
                  <c:v>708.2</c:v>
                </c:pt>
                <c:pt idx="3">
                  <c:v>175.2</c:v>
                </c:pt>
                <c:pt idx="4">
                  <c:v>40.4</c:v>
                </c:pt>
                <c:pt idx="5">
                  <c:v>22.4</c:v>
                </c:pt>
              </c:numCache>
            </c:numRef>
          </c:val>
        </c:ser>
        <c:shape val="cylinder"/>
        <c:axId val="97161984"/>
        <c:axId val="97163520"/>
        <c:axId val="0"/>
      </c:bar3DChart>
      <c:catAx>
        <c:axId val="97161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97163520"/>
        <c:crosses val="autoZero"/>
        <c:auto val="1"/>
        <c:lblAlgn val="ctr"/>
        <c:lblOffset val="100"/>
      </c:catAx>
      <c:valAx>
        <c:axId val="97163520"/>
        <c:scaling>
          <c:orientation val="minMax"/>
        </c:scaling>
        <c:axPos val="b"/>
        <c:numFmt formatCode="General" sourceLinked="1"/>
        <c:majorTickMark val="none"/>
        <c:tickLblPos val="none"/>
        <c:crossAx val="97161984"/>
        <c:crosses val="autoZero"/>
        <c:crossBetween val="between"/>
      </c:valAx>
    </c:plotArea>
    <c:plotVisOnly val="1"/>
  </c:chart>
  <c:spPr>
    <a:ln>
      <a:noFill/>
    </a:ln>
    <a:scene3d>
      <a:camera prst="orthographicFront"/>
      <a:lightRig rig="threePt" dir="t"/>
    </a:scene3d>
    <a:sp3d>
      <a:bevelB w="114300" prst="artDeco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plotArea>
      <c:layout>
        <c:manualLayout>
          <c:layoutTarget val="inner"/>
          <c:xMode val="edge"/>
          <c:yMode val="edge"/>
          <c:x val="0.38579224057847"/>
          <c:y val="0"/>
          <c:w val="0.31636851224568463"/>
          <c:h val="0.892773029978299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cat>
            <c:strRef>
              <c:f>Лист1!$A$2:$A$4</c:f>
              <c:strCache>
                <c:ptCount val="3"/>
                <c:pt idx="0">
                  <c:v>Расходы за счет остатков межбюджетных трансфертов 2013 года</c:v>
                </c:pt>
                <c:pt idx="1">
                  <c:v>Межбюджетные трансферты 2014 года</c:v>
                </c:pt>
                <c:pt idx="2">
                  <c:v>Средства городского бюджета 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1952</c:v>
                </c:pt>
                <c:pt idx="1">
                  <c:v>3540.8</c:v>
                </c:pt>
                <c:pt idx="2">
                  <c:v>3012.2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strRef>
              <c:f>Лист1!$A$2:$A$4</c:f>
              <c:strCache>
                <c:ptCount val="3"/>
                <c:pt idx="0">
                  <c:v>Расходы за счет остатков межбюджетных трансфертов 2013 года</c:v>
                </c:pt>
                <c:pt idx="1">
                  <c:v>Межбюджетные трансферты 2014 года</c:v>
                </c:pt>
                <c:pt idx="2">
                  <c:v>Средства городского бюджета 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1931.5</c:v>
                </c:pt>
                <c:pt idx="1">
                  <c:v>2549.5</c:v>
                </c:pt>
                <c:pt idx="2">
                  <c:v>2737.1</c:v>
                </c:pt>
              </c:numCache>
            </c:numRef>
          </c:val>
        </c:ser>
        <c:overlap val="100"/>
        <c:axId val="97204864"/>
        <c:axId val="97210752"/>
      </c:barChart>
      <c:catAx>
        <c:axId val="9720486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97210752"/>
        <c:crosses val="autoZero"/>
        <c:auto val="1"/>
        <c:lblAlgn val="ctr"/>
        <c:lblOffset val="100"/>
      </c:catAx>
      <c:valAx>
        <c:axId val="97210752"/>
        <c:scaling>
          <c:orientation val="minMax"/>
        </c:scaling>
        <c:delete val="1"/>
        <c:axPos val="b"/>
        <c:numFmt formatCode="General" sourceLinked="1"/>
        <c:tickLblPos val="none"/>
        <c:crossAx val="9720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89501639297756"/>
          <c:y val="0.56336318534051777"/>
          <c:w val="0.28733214040047561"/>
          <c:h val="0.22601221392067547"/>
        </c:manualLayout>
      </c:layout>
      <c:txPr>
        <a:bodyPr/>
        <a:lstStyle/>
        <a:p>
          <a:pPr>
            <a:defRPr sz="1200" b="1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floor>
      <c:spPr>
        <a:solidFill>
          <a:schemeClr val="accent1">
            <a:lumMod val="40000"/>
            <a:lumOff val="60000"/>
          </a:schemeClr>
        </a:solidFill>
      </c:spPr>
    </c:floor>
    <c:plotArea>
      <c:layout/>
      <c:bar3DChart>
        <c:barDir val="col"/>
        <c:grouping val="standard"/>
        <c:ser>
          <c:idx val="0"/>
          <c:order val="0"/>
          <c:spPr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c:spPr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0"/>
              <c:layout>
                <c:manualLayout>
                  <c:x val="0.14109543384068479"/>
                  <c:y val="0.13717611623399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Лист1!$A$84:$A$86</c:f>
              <c:strCache>
                <c:ptCount val="3"/>
                <c:pt idx="0">
                  <c:v>Содержание  ГМЦ "Выбор"</c:v>
                </c:pt>
                <c:pt idx="1">
                  <c:v>Проведение мероприятий для детей и молодежи </c:v>
                </c:pt>
                <c:pt idx="2">
                  <c:v>ДЦП "Развитие потенциала молодежи г. Благовещенска" </c:v>
                </c:pt>
              </c:strCache>
            </c:strRef>
          </c:cat>
          <c:val>
            <c:numRef>
              <c:f>Лист1!$B$84:$B$86</c:f>
              <c:numCache>
                <c:formatCode>General</c:formatCode>
                <c:ptCount val="3"/>
                <c:pt idx="0">
                  <c:v>7.3</c:v>
                </c:pt>
                <c:pt idx="1">
                  <c:v>1.6</c:v>
                </c:pt>
                <c:pt idx="2">
                  <c:v>1.9</c:v>
                </c:pt>
              </c:numCache>
            </c:numRef>
          </c:val>
        </c:ser>
        <c:shape val="cylinder"/>
        <c:axId val="63503360"/>
        <c:axId val="63509248"/>
        <c:axId val="62012032"/>
      </c:bar3DChart>
      <c:catAx>
        <c:axId val="63503360"/>
        <c:scaling>
          <c:orientation val="minMax"/>
        </c:scaling>
        <c:delete val="1"/>
        <c:axPos val="b"/>
        <c:tickLblPos val="none"/>
        <c:crossAx val="63509248"/>
        <c:crosses val="autoZero"/>
        <c:auto val="1"/>
        <c:lblAlgn val="ctr"/>
        <c:lblOffset val="100"/>
      </c:catAx>
      <c:valAx>
        <c:axId val="63509248"/>
        <c:scaling>
          <c:orientation val="minMax"/>
        </c:scaling>
        <c:delete val="1"/>
        <c:axPos val="l"/>
        <c:numFmt formatCode="General" sourceLinked="1"/>
        <c:tickLblPos val="none"/>
        <c:crossAx val="63503360"/>
        <c:crosses val="autoZero"/>
        <c:crossBetween val="between"/>
      </c:valAx>
      <c:serAx>
        <c:axId val="62012032"/>
        <c:scaling>
          <c:orientation val="minMax"/>
        </c:scaling>
        <c:delete val="1"/>
        <c:axPos val="b"/>
        <c:tickLblPos val="none"/>
        <c:crossAx val="63509248"/>
        <c:crosses val="autoZero"/>
      </c:ser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49537829130096722"/>
          <c:y val="3.366021733368673E-2"/>
          <c:w val="0.476402621930897"/>
          <c:h val="0.8765792031098159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bg1"/>
              </a:solidFill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General" sourceLinked="0"/>
            <c:spPr>
              <a:ln w="38100" cmpd="sng">
                <a:solidFill>
                  <a:schemeClr val="tx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Содержание управления культуры</c:v>
                </c:pt>
                <c:pt idx="1">
                  <c:v>Содержание централизованной бухгалтерии</c:v>
                </c:pt>
                <c:pt idx="2">
                  <c:v>Содержание и сохранение памятников</c:v>
                </c:pt>
                <c:pt idx="3">
                  <c:v>Реализация муниципальных программ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5.0999999999999996</c:v>
                </c:pt>
                <c:pt idx="2">
                  <c:v>0.4</c:v>
                </c:pt>
                <c:pt idx="3">
                  <c:v>5.4</c:v>
                </c:pt>
              </c:numCache>
            </c:numRef>
          </c:val>
        </c:ser>
        <c:dLbls>
          <c:showVal val="1"/>
        </c:dLbls>
        <c:axId val="100904960"/>
        <c:axId val="100906496"/>
      </c:barChart>
      <c:catAx>
        <c:axId val="1009049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 i="1">
                <a:latin typeface="Arial Narrow" pitchFamily="34" charset="0"/>
                <a:cs typeface="Times New Roman" pitchFamily="18" charset="0"/>
              </a:defRPr>
            </a:pPr>
            <a:endParaRPr lang="ru-RU"/>
          </a:p>
        </c:txPr>
        <c:crossAx val="100906496"/>
        <c:crosses val="autoZero"/>
        <c:auto val="1"/>
        <c:lblAlgn val="ctr"/>
        <c:lblOffset val="100"/>
      </c:catAx>
      <c:valAx>
        <c:axId val="100906496"/>
        <c:scaling>
          <c:orientation val="minMax"/>
        </c:scaling>
        <c:delete val="1"/>
        <c:axPos val="b"/>
        <c:numFmt formatCode="General" sourceLinked="1"/>
        <c:tickLblPos val="none"/>
        <c:crossAx val="10090496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plotVisOnly val="1"/>
  </c:chart>
  <c:txPr>
    <a:bodyPr/>
    <a:lstStyle/>
    <a:p>
      <a:pPr>
        <a:defRPr sz="1800"/>
      </a:pPr>
      <a:endParaRPr lang="ru-RU"/>
    </a:p>
  </c:txPr>
  <c:externalData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405AC-1D1B-4DA8-A139-BBE9B0AAE58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55ADC40-DA4F-4AF7-B377-865ECA23285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itchFamily="34" charset="0"/>
            </a:rPr>
            <a:t>Функциони </a:t>
          </a:r>
          <a:r>
            <a:rPr lang="ru-RU" sz="1400" b="1" dirty="0" err="1" smtClean="0">
              <a:solidFill>
                <a:schemeClr val="tx1"/>
              </a:solidFill>
              <a:latin typeface="Arial Narrow" pitchFamily="34" charset="0"/>
            </a:rPr>
            <a:t>ровало</a:t>
          </a:r>
          <a:r>
            <a:rPr lang="ru-RU" sz="1400" dirty="0" smtClean="0"/>
            <a:t>  </a:t>
          </a:r>
        </a:p>
        <a:p>
          <a:r>
            <a:rPr lang="ru-RU" sz="1400" b="1" dirty="0" smtClean="0">
              <a:solidFill>
                <a:schemeClr val="tx1"/>
              </a:solidFill>
              <a:latin typeface="Arial Narrow" pitchFamily="34" charset="0"/>
            </a:rPr>
            <a:t>5 клубно-досуговых учреждений</a:t>
          </a:r>
          <a:endParaRPr lang="ru-RU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41F82C3-AC44-4F1C-AD3A-A9751BC49D18}" type="parTrans" cxnId="{DBFB01F0-AC3F-44E8-9424-EF1F7E9C09B8}">
      <dgm:prSet/>
      <dgm:spPr/>
      <dgm:t>
        <a:bodyPr/>
        <a:lstStyle/>
        <a:p>
          <a:endParaRPr lang="ru-RU"/>
        </a:p>
      </dgm:t>
    </dgm:pt>
    <dgm:pt modelId="{1A097D67-2C86-4DD0-A6C2-3BAB34DE7104}" type="sibTrans" cxnId="{DBFB01F0-AC3F-44E8-9424-EF1F7E9C09B8}">
      <dgm:prSet/>
      <dgm:spPr>
        <a:solidFill>
          <a:srgbClr val="C00000"/>
        </a:solidFill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F6306B58-DFC5-410A-8362-F9D9DEF55B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itchFamily="34" charset="0"/>
            </a:rPr>
            <a:t>Работало 60 клубных </a:t>
          </a:r>
          <a:r>
            <a:rPr lang="ru-RU" sz="1400" b="1" dirty="0" err="1" smtClean="0">
              <a:solidFill>
                <a:schemeClr val="tx1"/>
              </a:solidFill>
              <a:latin typeface="Arial Narrow" pitchFamily="34" charset="0"/>
            </a:rPr>
            <a:t>формирова</a:t>
          </a:r>
          <a:r>
            <a:rPr lang="ru-RU" sz="14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Arial Narrow" pitchFamily="34" charset="0"/>
            </a:rPr>
            <a:t>ний</a:t>
          </a:r>
          <a:endParaRPr lang="ru-RU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BB6CAC2-6A1B-4D17-9A97-8B021D43C348}" type="parTrans" cxnId="{B45C7E30-45D5-4789-8458-A4649B0FE3BD}">
      <dgm:prSet/>
      <dgm:spPr/>
      <dgm:t>
        <a:bodyPr/>
        <a:lstStyle/>
        <a:p>
          <a:endParaRPr lang="ru-RU"/>
        </a:p>
      </dgm:t>
    </dgm:pt>
    <dgm:pt modelId="{121D7CB6-3BC8-48E3-9508-469C251D108B}" type="sibTrans" cxnId="{B45C7E30-45D5-4789-8458-A4649B0FE3BD}">
      <dgm:prSet/>
      <dgm:spPr>
        <a:solidFill>
          <a:srgbClr val="C00000"/>
        </a:solidFill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3E9C989A-417F-40A6-9B64-6A1E6C44C57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b="1" dirty="0" smtClean="0">
              <a:latin typeface="Arial Narrow" pitchFamily="34" charset="0"/>
            </a:rPr>
            <a:t>Проведено 1347 культурно-массовых мероприя тий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110831F-9B04-4B26-9059-787C340F6A25}" type="parTrans" cxnId="{8D773C24-333D-453A-B6BA-783F06A7C2C5}">
      <dgm:prSet/>
      <dgm:spPr/>
      <dgm:t>
        <a:bodyPr/>
        <a:lstStyle/>
        <a:p>
          <a:endParaRPr lang="ru-RU"/>
        </a:p>
      </dgm:t>
    </dgm:pt>
    <dgm:pt modelId="{F14B2539-0711-4D99-989A-FE29F1D40B69}" type="sibTrans" cxnId="{8D773C24-333D-453A-B6BA-783F06A7C2C5}">
      <dgm:prSet/>
      <dgm:spPr/>
      <dgm:t>
        <a:bodyPr/>
        <a:lstStyle/>
        <a:p>
          <a:endParaRPr lang="ru-RU"/>
        </a:p>
      </dgm:t>
    </dgm:pt>
    <dgm:pt modelId="{B20C0142-788B-4D4A-B2EF-A9984D3E1DAC}" type="pres">
      <dgm:prSet presAssocID="{52D405AC-1D1B-4DA8-A139-BBE9B0AAE584}" presName="Name0" presStyleCnt="0">
        <dgm:presLayoutVars>
          <dgm:dir/>
          <dgm:resizeHandles val="exact"/>
        </dgm:presLayoutVars>
      </dgm:prSet>
      <dgm:spPr/>
    </dgm:pt>
    <dgm:pt modelId="{0BDF3693-8BD6-42B6-AF7C-BFCFC074073A}" type="pres">
      <dgm:prSet presAssocID="{D55ADC40-DA4F-4AF7-B377-865ECA232855}" presName="node" presStyleLbl="node1" presStyleIdx="0" presStyleCnt="3" custScaleX="12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B88F3-C1BD-4067-9E6E-71E532131851}" type="pres">
      <dgm:prSet presAssocID="{1A097D67-2C86-4DD0-A6C2-3BAB34DE710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D627337-A2C8-4311-8E99-BE239D1D8919}" type="pres">
      <dgm:prSet presAssocID="{1A097D67-2C86-4DD0-A6C2-3BAB34DE710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C1FC3D2-3F9E-416C-9216-1FF057B13494}" type="pres">
      <dgm:prSet presAssocID="{F6306B58-DFC5-410A-8362-F9D9DEF55B84}" presName="node" presStyleLbl="node1" presStyleIdx="1" presStyleCnt="3" custScaleX="120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EFB98-7FE8-4AD8-8CD9-9F45554E437C}" type="pres">
      <dgm:prSet presAssocID="{121D7CB6-3BC8-48E3-9508-469C251D108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BCC59CB-BA70-41CC-891E-A05D4EC13F54}" type="pres">
      <dgm:prSet presAssocID="{121D7CB6-3BC8-48E3-9508-469C251D108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8AD7142-575E-438E-AA38-D082DBA5EF2B}" type="pres">
      <dgm:prSet presAssocID="{3E9C989A-417F-40A6-9B64-6A1E6C44C5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A548B-9A91-4000-9998-2B3EBA2AB625}" type="presOf" srcId="{F6306B58-DFC5-410A-8362-F9D9DEF55B84}" destId="{DC1FC3D2-3F9E-416C-9216-1FF057B13494}" srcOrd="0" destOrd="0" presId="urn:microsoft.com/office/officeart/2005/8/layout/process1"/>
    <dgm:cxn modelId="{F563DF10-ED7D-4E59-ACD1-5044F0610B4A}" type="presOf" srcId="{121D7CB6-3BC8-48E3-9508-469C251D108B}" destId="{5BCC59CB-BA70-41CC-891E-A05D4EC13F54}" srcOrd="1" destOrd="0" presId="urn:microsoft.com/office/officeart/2005/8/layout/process1"/>
    <dgm:cxn modelId="{105FA2A2-442E-4BFA-A2C1-59DED363AAF8}" type="presOf" srcId="{D55ADC40-DA4F-4AF7-B377-865ECA232855}" destId="{0BDF3693-8BD6-42B6-AF7C-BFCFC074073A}" srcOrd="0" destOrd="0" presId="urn:microsoft.com/office/officeart/2005/8/layout/process1"/>
    <dgm:cxn modelId="{A1382C68-C304-4389-8E4B-A1D6CE1B1260}" type="presOf" srcId="{121D7CB6-3BC8-48E3-9508-469C251D108B}" destId="{FC2EFB98-7FE8-4AD8-8CD9-9F45554E437C}" srcOrd="0" destOrd="0" presId="urn:microsoft.com/office/officeart/2005/8/layout/process1"/>
    <dgm:cxn modelId="{7CB5D79C-D26A-435B-BDD4-9F206ECBB591}" type="presOf" srcId="{1A097D67-2C86-4DD0-A6C2-3BAB34DE7104}" destId="{4A1B88F3-C1BD-4067-9E6E-71E532131851}" srcOrd="0" destOrd="0" presId="urn:microsoft.com/office/officeart/2005/8/layout/process1"/>
    <dgm:cxn modelId="{8D773C24-333D-453A-B6BA-783F06A7C2C5}" srcId="{52D405AC-1D1B-4DA8-A139-BBE9B0AAE584}" destId="{3E9C989A-417F-40A6-9B64-6A1E6C44C57A}" srcOrd="2" destOrd="0" parTransId="{0110831F-9B04-4B26-9059-787C340F6A25}" sibTransId="{F14B2539-0711-4D99-989A-FE29F1D40B69}"/>
    <dgm:cxn modelId="{47C10F2A-6302-4FBD-9D50-40AF5155C32F}" type="presOf" srcId="{52D405AC-1D1B-4DA8-A139-BBE9B0AAE584}" destId="{B20C0142-788B-4D4A-B2EF-A9984D3E1DAC}" srcOrd="0" destOrd="0" presId="urn:microsoft.com/office/officeart/2005/8/layout/process1"/>
    <dgm:cxn modelId="{9134C85D-205E-4227-B001-77EF56096EFD}" type="presOf" srcId="{1A097D67-2C86-4DD0-A6C2-3BAB34DE7104}" destId="{BD627337-A2C8-4311-8E99-BE239D1D8919}" srcOrd="1" destOrd="0" presId="urn:microsoft.com/office/officeart/2005/8/layout/process1"/>
    <dgm:cxn modelId="{741117CD-C285-4883-864A-4C2E89FEFB3C}" type="presOf" srcId="{3E9C989A-417F-40A6-9B64-6A1E6C44C57A}" destId="{58AD7142-575E-438E-AA38-D082DBA5EF2B}" srcOrd="0" destOrd="0" presId="urn:microsoft.com/office/officeart/2005/8/layout/process1"/>
    <dgm:cxn modelId="{B45C7E30-45D5-4789-8458-A4649B0FE3BD}" srcId="{52D405AC-1D1B-4DA8-A139-BBE9B0AAE584}" destId="{F6306B58-DFC5-410A-8362-F9D9DEF55B84}" srcOrd="1" destOrd="0" parTransId="{EBB6CAC2-6A1B-4D17-9A97-8B021D43C348}" sibTransId="{121D7CB6-3BC8-48E3-9508-469C251D108B}"/>
    <dgm:cxn modelId="{DBFB01F0-AC3F-44E8-9424-EF1F7E9C09B8}" srcId="{52D405AC-1D1B-4DA8-A139-BBE9B0AAE584}" destId="{D55ADC40-DA4F-4AF7-B377-865ECA232855}" srcOrd="0" destOrd="0" parTransId="{041F82C3-AC44-4F1C-AD3A-A9751BC49D18}" sibTransId="{1A097D67-2C86-4DD0-A6C2-3BAB34DE7104}"/>
    <dgm:cxn modelId="{AC421238-F5EA-4EE4-AE28-3FAFF3A9D23E}" type="presParOf" srcId="{B20C0142-788B-4D4A-B2EF-A9984D3E1DAC}" destId="{0BDF3693-8BD6-42B6-AF7C-BFCFC074073A}" srcOrd="0" destOrd="0" presId="urn:microsoft.com/office/officeart/2005/8/layout/process1"/>
    <dgm:cxn modelId="{616814DD-2B59-4141-8445-E6E6AEE19C1D}" type="presParOf" srcId="{B20C0142-788B-4D4A-B2EF-A9984D3E1DAC}" destId="{4A1B88F3-C1BD-4067-9E6E-71E532131851}" srcOrd="1" destOrd="0" presId="urn:microsoft.com/office/officeart/2005/8/layout/process1"/>
    <dgm:cxn modelId="{F0391C70-B92E-47AD-A0F4-B305CBD2DE8D}" type="presParOf" srcId="{4A1B88F3-C1BD-4067-9E6E-71E532131851}" destId="{BD627337-A2C8-4311-8E99-BE239D1D8919}" srcOrd="0" destOrd="0" presId="urn:microsoft.com/office/officeart/2005/8/layout/process1"/>
    <dgm:cxn modelId="{406F2AB8-D727-4C30-90DF-D2631667189B}" type="presParOf" srcId="{B20C0142-788B-4D4A-B2EF-A9984D3E1DAC}" destId="{DC1FC3D2-3F9E-416C-9216-1FF057B13494}" srcOrd="2" destOrd="0" presId="urn:microsoft.com/office/officeart/2005/8/layout/process1"/>
    <dgm:cxn modelId="{1FA0C31D-76FD-4325-9325-88E6A009AAED}" type="presParOf" srcId="{B20C0142-788B-4D4A-B2EF-A9984D3E1DAC}" destId="{FC2EFB98-7FE8-4AD8-8CD9-9F45554E437C}" srcOrd="3" destOrd="0" presId="urn:microsoft.com/office/officeart/2005/8/layout/process1"/>
    <dgm:cxn modelId="{BD2D3BD9-7AFB-4F09-8F37-E21E2D345687}" type="presParOf" srcId="{FC2EFB98-7FE8-4AD8-8CD9-9F45554E437C}" destId="{5BCC59CB-BA70-41CC-891E-A05D4EC13F54}" srcOrd="0" destOrd="0" presId="urn:microsoft.com/office/officeart/2005/8/layout/process1"/>
    <dgm:cxn modelId="{E8C7BEE1-58F1-4779-82A6-B6294CEC1C0C}" type="presParOf" srcId="{B20C0142-788B-4D4A-B2EF-A9984D3E1DAC}" destId="{58AD7142-575E-438E-AA38-D082DBA5EF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9F214-C0AA-4666-92D5-C3CED2B0EACD}" type="doc">
      <dgm:prSet loTypeId="urn:microsoft.com/office/officeart/2005/8/layout/lProcess1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30B136-7109-40C3-98A5-A2EF3366E5B4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</a:rPr>
            <a:t>Муниципальная информационная библиотечная система (14 филиалов)</a:t>
          </a:r>
          <a:endParaRPr lang="ru-RU" dirty="0"/>
        </a:p>
      </dgm:t>
    </dgm:pt>
    <dgm:pt modelId="{C4A5FA66-78D8-46BB-8355-B1F2B46F4B12}" type="parTrans" cxnId="{4CDA3067-F498-4616-9944-B1FD4DBE7D27}">
      <dgm:prSet/>
      <dgm:spPr/>
      <dgm:t>
        <a:bodyPr/>
        <a:lstStyle/>
        <a:p>
          <a:endParaRPr lang="ru-RU"/>
        </a:p>
      </dgm:t>
    </dgm:pt>
    <dgm:pt modelId="{9A53E6A7-9FBF-402C-ACC4-E3F545A971AB}" type="sibTrans" cxnId="{4CDA3067-F498-4616-9944-B1FD4DBE7D27}">
      <dgm:prSet/>
      <dgm:spPr/>
      <dgm:t>
        <a:bodyPr/>
        <a:lstStyle/>
        <a:p>
          <a:endParaRPr lang="ru-RU"/>
        </a:p>
      </dgm:t>
    </dgm:pt>
    <dgm:pt modelId="{C07F3801-5B1F-436A-A847-B6727B3B104C}">
      <dgm:prSet phldrT="[Текст]" custT="1"/>
      <dgm:spPr/>
      <dgm:t>
        <a:bodyPr/>
        <a:lstStyle/>
        <a:p>
          <a:r>
            <a:rPr lang="ru-RU" sz="1600" b="1" dirty="0" smtClean="0">
              <a:latin typeface="Arial Narrow" pitchFamily="34" charset="0"/>
            </a:rPr>
            <a:t>В 201</a:t>
          </a:r>
          <a:r>
            <a:rPr lang="en-US" sz="1600" b="1" dirty="0" smtClean="0">
              <a:latin typeface="Arial Narrow" pitchFamily="34" charset="0"/>
            </a:rPr>
            <a:t>4</a:t>
          </a:r>
          <a:r>
            <a:rPr lang="ru-RU" sz="1600" b="1" dirty="0" smtClean="0">
              <a:latin typeface="Arial Narrow" pitchFamily="34" charset="0"/>
            </a:rPr>
            <a:t> году записано </a:t>
          </a:r>
          <a:r>
            <a:rPr lang="en-US" sz="1600" b="1" dirty="0" smtClean="0">
              <a:latin typeface="Arial Narrow" pitchFamily="34" charset="0"/>
            </a:rPr>
            <a:t>42307</a:t>
          </a:r>
          <a:r>
            <a:rPr lang="ru-RU" sz="1600" b="1" dirty="0" smtClean="0">
              <a:latin typeface="Arial Narrow" pitchFamily="34" charset="0"/>
            </a:rPr>
            <a:t> читателей</a:t>
          </a:r>
        </a:p>
      </dgm:t>
    </dgm:pt>
    <dgm:pt modelId="{EBEB2A4E-F603-49AB-8B05-1831DF2FF20C}" type="parTrans" cxnId="{8873B348-8E5D-4B2F-84CF-FD314199AE16}">
      <dgm:prSet/>
      <dgm:spPr/>
      <dgm:t>
        <a:bodyPr/>
        <a:lstStyle/>
        <a:p>
          <a:endParaRPr lang="ru-RU"/>
        </a:p>
      </dgm:t>
    </dgm:pt>
    <dgm:pt modelId="{CE0E690E-1541-4B8C-9E2E-2F695CCD9ECC}" type="sibTrans" cxnId="{8873B348-8E5D-4B2F-84CF-FD314199AE16}">
      <dgm:prSet/>
      <dgm:spPr/>
      <dgm:t>
        <a:bodyPr/>
        <a:lstStyle/>
        <a:p>
          <a:endParaRPr lang="ru-RU"/>
        </a:p>
      </dgm:t>
    </dgm:pt>
    <dgm:pt modelId="{FBEE539E-D885-4C5F-8B4C-E0894DD270D6}">
      <dgm:prSet phldrT="[Текст]" custT="1"/>
      <dgm:spPr/>
      <dgm:t>
        <a:bodyPr/>
        <a:lstStyle/>
        <a:p>
          <a:r>
            <a:rPr lang="ru-RU" sz="1600" b="1" dirty="0" smtClean="0">
              <a:latin typeface="Arial Narrow" pitchFamily="34" charset="0"/>
            </a:rPr>
            <a:t>Осуществлено 7</a:t>
          </a:r>
          <a:r>
            <a:rPr lang="en-US" sz="1600" b="1" dirty="0" smtClean="0">
              <a:latin typeface="Arial Narrow" pitchFamily="34" charset="0"/>
            </a:rPr>
            <a:t>70</a:t>
          </a:r>
          <a:r>
            <a:rPr lang="ru-RU" sz="1600" b="1" dirty="0" smtClean="0">
              <a:latin typeface="Arial Narrow" pitchFamily="34" charset="0"/>
            </a:rPr>
            <a:t> </a:t>
          </a:r>
          <a:r>
            <a:rPr lang="en-US" sz="1600" b="1" dirty="0" smtClean="0">
              <a:latin typeface="Arial Narrow" pitchFamily="34" charset="0"/>
            </a:rPr>
            <a:t>128</a:t>
          </a:r>
          <a:r>
            <a:rPr lang="ru-RU" sz="1600" b="1" dirty="0" smtClean="0">
              <a:latin typeface="Arial Narrow" pitchFamily="34" charset="0"/>
            </a:rPr>
            <a:t> книговыдач</a:t>
          </a:r>
        </a:p>
      </dgm:t>
    </dgm:pt>
    <dgm:pt modelId="{DB29EFF9-1EBE-44E2-9CA2-64B99CD69AF3}" type="parTrans" cxnId="{8E6052F5-6A7C-41BE-8EBF-76533C25A93F}">
      <dgm:prSet/>
      <dgm:spPr/>
      <dgm:t>
        <a:bodyPr/>
        <a:lstStyle/>
        <a:p>
          <a:endParaRPr lang="ru-RU"/>
        </a:p>
      </dgm:t>
    </dgm:pt>
    <dgm:pt modelId="{C9541417-73D4-422E-9F7F-AB626B34DFCB}" type="sibTrans" cxnId="{8E6052F5-6A7C-41BE-8EBF-76533C25A93F}">
      <dgm:prSet/>
      <dgm:spPr/>
      <dgm:t>
        <a:bodyPr/>
        <a:lstStyle/>
        <a:p>
          <a:endParaRPr lang="ru-RU"/>
        </a:p>
      </dgm:t>
    </dgm:pt>
    <dgm:pt modelId="{178B585C-15EA-4346-9D6D-137AC63D72FB}" type="pres">
      <dgm:prSet presAssocID="{13D9F214-C0AA-4666-92D5-C3CED2B0EA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46731-0EA2-4148-B0E3-E68D768B781F}" type="pres">
      <dgm:prSet presAssocID="{1D30B136-7109-40C3-98A5-A2EF3366E5B4}" presName="vertFlow" presStyleCnt="0"/>
      <dgm:spPr/>
    </dgm:pt>
    <dgm:pt modelId="{E4223322-A0E7-4886-B29C-107287FD93B2}" type="pres">
      <dgm:prSet presAssocID="{1D30B136-7109-40C3-98A5-A2EF3366E5B4}" presName="header" presStyleLbl="node1" presStyleIdx="0" presStyleCnt="1" custAng="0" custLinFactNeighborX="-45" custLinFactNeighborY="10153"/>
      <dgm:spPr/>
      <dgm:t>
        <a:bodyPr/>
        <a:lstStyle/>
        <a:p>
          <a:endParaRPr lang="ru-RU"/>
        </a:p>
      </dgm:t>
    </dgm:pt>
    <dgm:pt modelId="{6E1E7342-65DA-4D2C-B9E0-F0B4B5B0EF71}" type="pres">
      <dgm:prSet presAssocID="{EBEB2A4E-F603-49AB-8B05-1831DF2FF20C}" presName="parTrans" presStyleLbl="sibTrans2D1" presStyleIdx="0" presStyleCnt="2"/>
      <dgm:spPr/>
      <dgm:t>
        <a:bodyPr/>
        <a:lstStyle/>
        <a:p>
          <a:endParaRPr lang="ru-RU"/>
        </a:p>
      </dgm:t>
    </dgm:pt>
    <dgm:pt modelId="{61A84DE2-F86D-434D-BA3C-AEABC29C5631}" type="pres">
      <dgm:prSet presAssocID="{C07F3801-5B1F-436A-A847-B6727B3B104C}" presName="child" presStyleLbl="alignAccFollowNode1" presStyleIdx="0" presStyleCnt="2" custScaleY="20295" custLinFactNeighborX="-45" custLinFactNeighborY="61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32A3C-3D46-4946-B151-2E570FE00C5E}" type="pres">
      <dgm:prSet presAssocID="{CE0E690E-1541-4B8C-9E2E-2F695CCD9EC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26B794A-CEC3-4934-91DC-4ED35D4518A4}" type="pres">
      <dgm:prSet presAssocID="{FBEE539E-D885-4C5F-8B4C-E0894DD270D6}" presName="child" presStyleLbl="alignAccFollowNode1" presStyleIdx="1" presStyleCnt="2" custScaleY="23398" custLinFactNeighborX="-45" custLinFactNeighborY="487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AA61B1-B029-43F6-81C7-4BF0E38ECC1D}" type="presOf" srcId="{13D9F214-C0AA-4666-92D5-C3CED2B0EACD}" destId="{178B585C-15EA-4346-9D6D-137AC63D72FB}" srcOrd="0" destOrd="0" presId="urn:microsoft.com/office/officeart/2005/8/layout/lProcess1"/>
    <dgm:cxn modelId="{8873B348-8E5D-4B2F-84CF-FD314199AE16}" srcId="{1D30B136-7109-40C3-98A5-A2EF3366E5B4}" destId="{C07F3801-5B1F-436A-A847-B6727B3B104C}" srcOrd="0" destOrd="0" parTransId="{EBEB2A4E-F603-49AB-8B05-1831DF2FF20C}" sibTransId="{CE0E690E-1541-4B8C-9E2E-2F695CCD9ECC}"/>
    <dgm:cxn modelId="{4CDA3067-F498-4616-9944-B1FD4DBE7D27}" srcId="{13D9F214-C0AA-4666-92D5-C3CED2B0EACD}" destId="{1D30B136-7109-40C3-98A5-A2EF3366E5B4}" srcOrd="0" destOrd="0" parTransId="{C4A5FA66-78D8-46BB-8355-B1F2B46F4B12}" sibTransId="{9A53E6A7-9FBF-402C-ACC4-E3F545A971AB}"/>
    <dgm:cxn modelId="{F3202232-8751-417E-970C-4E0B95AACBB4}" type="presOf" srcId="{FBEE539E-D885-4C5F-8B4C-E0894DD270D6}" destId="{026B794A-CEC3-4934-91DC-4ED35D4518A4}" srcOrd="0" destOrd="0" presId="urn:microsoft.com/office/officeart/2005/8/layout/lProcess1"/>
    <dgm:cxn modelId="{17409728-5B21-4BE5-898A-1F13E2A6DB59}" type="presOf" srcId="{EBEB2A4E-F603-49AB-8B05-1831DF2FF20C}" destId="{6E1E7342-65DA-4D2C-B9E0-F0B4B5B0EF71}" srcOrd="0" destOrd="0" presId="urn:microsoft.com/office/officeart/2005/8/layout/lProcess1"/>
    <dgm:cxn modelId="{5D40806A-A8BC-4A70-98CD-ED74908244DF}" type="presOf" srcId="{1D30B136-7109-40C3-98A5-A2EF3366E5B4}" destId="{E4223322-A0E7-4886-B29C-107287FD93B2}" srcOrd="0" destOrd="0" presId="urn:microsoft.com/office/officeart/2005/8/layout/lProcess1"/>
    <dgm:cxn modelId="{8E6052F5-6A7C-41BE-8EBF-76533C25A93F}" srcId="{1D30B136-7109-40C3-98A5-A2EF3366E5B4}" destId="{FBEE539E-D885-4C5F-8B4C-E0894DD270D6}" srcOrd="1" destOrd="0" parTransId="{DB29EFF9-1EBE-44E2-9CA2-64B99CD69AF3}" sibTransId="{C9541417-73D4-422E-9F7F-AB626B34DFCB}"/>
    <dgm:cxn modelId="{88E38751-C184-4E92-9D8A-7EA66E75B106}" type="presOf" srcId="{CE0E690E-1541-4B8C-9E2E-2F695CCD9ECC}" destId="{13532A3C-3D46-4946-B151-2E570FE00C5E}" srcOrd="0" destOrd="0" presId="urn:microsoft.com/office/officeart/2005/8/layout/lProcess1"/>
    <dgm:cxn modelId="{31DE87E4-B6A5-4317-B02C-3EB5DD70E832}" type="presOf" srcId="{C07F3801-5B1F-436A-A847-B6727B3B104C}" destId="{61A84DE2-F86D-434D-BA3C-AEABC29C5631}" srcOrd="0" destOrd="0" presId="urn:microsoft.com/office/officeart/2005/8/layout/lProcess1"/>
    <dgm:cxn modelId="{4F05B5B1-FA6C-4592-9E04-9B9AC782A601}" type="presParOf" srcId="{178B585C-15EA-4346-9D6D-137AC63D72FB}" destId="{4A746731-0EA2-4148-B0E3-E68D768B781F}" srcOrd="0" destOrd="0" presId="urn:microsoft.com/office/officeart/2005/8/layout/lProcess1"/>
    <dgm:cxn modelId="{2CF9F055-DFCE-4EEA-9AAF-4FEA6526AF44}" type="presParOf" srcId="{4A746731-0EA2-4148-B0E3-E68D768B781F}" destId="{E4223322-A0E7-4886-B29C-107287FD93B2}" srcOrd="0" destOrd="0" presId="urn:microsoft.com/office/officeart/2005/8/layout/lProcess1"/>
    <dgm:cxn modelId="{C3925557-92AE-4AA4-969C-6B23EBD92DFA}" type="presParOf" srcId="{4A746731-0EA2-4148-B0E3-E68D768B781F}" destId="{6E1E7342-65DA-4D2C-B9E0-F0B4B5B0EF71}" srcOrd="1" destOrd="0" presId="urn:microsoft.com/office/officeart/2005/8/layout/lProcess1"/>
    <dgm:cxn modelId="{0B65209F-7A6B-479A-A072-2083B77BB083}" type="presParOf" srcId="{4A746731-0EA2-4148-B0E3-E68D768B781F}" destId="{61A84DE2-F86D-434D-BA3C-AEABC29C5631}" srcOrd="2" destOrd="0" presId="urn:microsoft.com/office/officeart/2005/8/layout/lProcess1"/>
    <dgm:cxn modelId="{71DD7E4E-C539-44C8-B91F-00C61294C8B8}" type="presParOf" srcId="{4A746731-0EA2-4148-B0E3-E68D768B781F}" destId="{13532A3C-3D46-4946-B151-2E570FE00C5E}" srcOrd="3" destOrd="0" presId="urn:microsoft.com/office/officeart/2005/8/layout/lProcess1"/>
    <dgm:cxn modelId="{BE150BC4-B1C5-461C-BF39-9688BFC3BC98}" type="presParOf" srcId="{4A746731-0EA2-4148-B0E3-E68D768B781F}" destId="{026B794A-CEC3-4934-91DC-4ED35D4518A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C16F0-BCC2-4274-9361-5F65023734B3}" type="doc">
      <dgm:prSet loTypeId="urn:microsoft.com/office/officeart/2005/8/layout/process2" loCatId="process" qsTypeId="urn:microsoft.com/office/officeart/2005/8/quickstyle/3d7" qsCatId="3D" csTypeId="urn:microsoft.com/office/officeart/2005/8/colors/colorful1" csCatId="colorful" phldr="1"/>
      <dgm:spPr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</dgm:spPr>
    </dgm:pt>
    <dgm:pt modelId="{B75C7BB8-C4EB-45BE-95DC-362A9953455C}">
      <dgm:prSet phldrT="[Текст]" custT="1"/>
      <dgm:spPr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ru-RU" sz="2000" b="1" dirty="0" smtClean="0">
              <a:latin typeface="Arial Narrow" pitchFamily="34" charset="0"/>
            </a:rPr>
            <a:t>Средства  федерального бюджета 631,6 </a:t>
          </a:r>
          <a:endParaRPr lang="ru-RU" sz="2000" b="1" dirty="0">
            <a:latin typeface="Arial Narrow" pitchFamily="34" charset="0"/>
          </a:endParaRPr>
        </a:p>
      </dgm:t>
    </dgm:pt>
    <dgm:pt modelId="{17417719-F2F4-4FE5-B821-D06946FC3F56}" type="parTrans" cxnId="{AB9195A8-9E8E-4039-8305-B1B614A13447}">
      <dgm:prSet/>
      <dgm:spPr/>
      <dgm:t>
        <a:bodyPr/>
        <a:lstStyle/>
        <a:p>
          <a:endParaRPr lang="ru-RU"/>
        </a:p>
      </dgm:t>
    </dgm:pt>
    <dgm:pt modelId="{72F1B484-ED9A-4FAD-9EEE-43B316F66168}" type="sibTrans" cxnId="{AB9195A8-9E8E-4039-8305-B1B614A13447}">
      <dgm:prSet/>
      <dgm:spPr/>
      <dgm:t>
        <a:bodyPr/>
        <a:lstStyle/>
        <a:p>
          <a:endParaRPr lang="ru-RU"/>
        </a:p>
      </dgm:t>
    </dgm:pt>
    <dgm:pt modelId="{0D571A16-9728-496A-BFA0-F18EA50740AA}">
      <dgm:prSet phldrT="[Текст]" custT="1"/>
      <dgm:spPr/>
      <dgm:t>
        <a:bodyPr/>
        <a:lstStyle/>
        <a:p>
          <a:r>
            <a:rPr lang="ru-RU" sz="2000" b="1" dirty="0" smtClean="0">
              <a:latin typeface="Arial Narrow" pitchFamily="34" charset="0"/>
            </a:rPr>
            <a:t>Средства  областного бюджета 76,6</a:t>
          </a:r>
          <a:endParaRPr lang="ru-RU" sz="2000" b="1" dirty="0">
            <a:latin typeface="Arial Narrow" pitchFamily="34" charset="0"/>
          </a:endParaRPr>
        </a:p>
      </dgm:t>
    </dgm:pt>
    <dgm:pt modelId="{FC9AD33E-E4E9-437B-A892-A54F12B5F7DA}" type="parTrans" cxnId="{01FBB198-4C6A-44CE-8031-4025DE47CB3B}">
      <dgm:prSet/>
      <dgm:spPr/>
      <dgm:t>
        <a:bodyPr/>
        <a:lstStyle/>
        <a:p>
          <a:endParaRPr lang="ru-RU"/>
        </a:p>
      </dgm:t>
    </dgm:pt>
    <dgm:pt modelId="{0A1B1C18-50C1-4849-BEC1-B4DB58D3C240}" type="sibTrans" cxnId="{01FBB198-4C6A-44CE-8031-4025DE47CB3B}">
      <dgm:prSet/>
      <dgm:spPr/>
      <dgm:t>
        <a:bodyPr/>
        <a:lstStyle/>
        <a:p>
          <a:endParaRPr lang="ru-RU"/>
        </a:p>
      </dgm:t>
    </dgm:pt>
    <dgm:pt modelId="{8B4044E8-1CDB-4FCC-B98F-49F98D0DACB3}" type="pres">
      <dgm:prSet presAssocID="{B32C16F0-BCC2-4274-9361-5F65023734B3}" presName="linearFlow" presStyleCnt="0">
        <dgm:presLayoutVars>
          <dgm:resizeHandles val="exact"/>
        </dgm:presLayoutVars>
      </dgm:prSet>
      <dgm:spPr/>
    </dgm:pt>
    <dgm:pt modelId="{16678FBB-D414-4973-8051-3190499E6CBD}" type="pres">
      <dgm:prSet presAssocID="{B75C7BB8-C4EB-45BE-95DC-362A9953455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FAAE-3DED-4F75-8717-C1073BA81375}" type="pres">
      <dgm:prSet presAssocID="{72F1B484-ED9A-4FAD-9EEE-43B316F6616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F163E4C-B07E-4D01-AF4E-75F10CD8BF4D}" type="pres">
      <dgm:prSet presAssocID="{72F1B484-ED9A-4FAD-9EEE-43B316F6616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EFF374F-BFC0-4A2F-A0C9-6741F301F12C}" type="pres">
      <dgm:prSet presAssocID="{0D571A16-9728-496A-BFA0-F18EA50740AA}" presName="node" presStyleLbl="node1" presStyleIdx="1" presStyleCnt="2" custLinFactNeighborY="-2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BB198-4C6A-44CE-8031-4025DE47CB3B}" srcId="{B32C16F0-BCC2-4274-9361-5F65023734B3}" destId="{0D571A16-9728-496A-BFA0-F18EA50740AA}" srcOrd="1" destOrd="0" parTransId="{FC9AD33E-E4E9-437B-A892-A54F12B5F7DA}" sibTransId="{0A1B1C18-50C1-4849-BEC1-B4DB58D3C240}"/>
    <dgm:cxn modelId="{627B5BE8-5AC5-46F8-A663-B5828C4509B6}" type="presOf" srcId="{0D571A16-9728-496A-BFA0-F18EA50740AA}" destId="{3EFF374F-BFC0-4A2F-A0C9-6741F301F12C}" srcOrd="0" destOrd="0" presId="urn:microsoft.com/office/officeart/2005/8/layout/process2"/>
    <dgm:cxn modelId="{97093944-FDC5-4ACE-AB08-7AF1A749895B}" type="presOf" srcId="{72F1B484-ED9A-4FAD-9EEE-43B316F66168}" destId="{1F163E4C-B07E-4D01-AF4E-75F10CD8BF4D}" srcOrd="1" destOrd="0" presId="urn:microsoft.com/office/officeart/2005/8/layout/process2"/>
    <dgm:cxn modelId="{AB9195A8-9E8E-4039-8305-B1B614A13447}" srcId="{B32C16F0-BCC2-4274-9361-5F65023734B3}" destId="{B75C7BB8-C4EB-45BE-95DC-362A9953455C}" srcOrd="0" destOrd="0" parTransId="{17417719-F2F4-4FE5-B821-D06946FC3F56}" sibTransId="{72F1B484-ED9A-4FAD-9EEE-43B316F66168}"/>
    <dgm:cxn modelId="{CC4C5920-EB07-4C91-8662-63A1478A8F4A}" type="presOf" srcId="{B75C7BB8-C4EB-45BE-95DC-362A9953455C}" destId="{16678FBB-D414-4973-8051-3190499E6CBD}" srcOrd="0" destOrd="0" presId="urn:microsoft.com/office/officeart/2005/8/layout/process2"/>
    <dgm:cxn modelId="{AA26A4B5-9774-4722-A3AC-E63B2F0038F1}" type="presOf" srcId="{72F1B484-ED9A-4FAD-9EEE-43B316F66168}" destId="{BE77FAAE-3DED-4F75-8717-C1073BA81375}" srcOrd="0" destOrd="0" presId="urn:microsoft.com/office/officeart/2005/8/layout/process2"/>
    <dgm:cxn modelId="{6404B7B5-8D32-4C23-84E7-98DFB1C1EC46}" type="presOf" srcId="{B32C16F0-BCC2-4274-9361-5F65023734B3}" destId="{8B4044E8-1CDB-4FCC-B98F-49F98D0DACB3}" srcOrd="0" destOrd="0" presId="urn:microsoft.com/office/officeart/2005/8/layout/process2"/>
    <dgm:cxn modelId="{E993AF95-68F0-475E-A5E0-78E133D45E20}" type="presParOf" srcId="{8B4044E8-1CDB-4FCC-B98F-49F98D0DACB3}" destId="{16678FBB-D414-4973-8051-3190499E6CBD}" srcOrd="0" destOrd="0" presId="urn:microsoft.com/office/officeart/2005/8/layout/process2"/>
    <dgm:cxn modelId="{17F626DD-5AEC-4C3F-820D-FC7CB8F3E4C7}" type="presParOf" srcId="{8B4044E8-1CDB-4FCC-B98F-49F98D0DACB3}" destId="{BE77FAAE-3DED-4F75-8717-C1073BA81375}" srcOrd="1" destOrd="0" presId="urn:microsoft.com/office/officeart/2005/8/layout/process2"/>
    <dgm:cxn modelId="{047A5BCE-F423-481D-AC75-796C9E638277}" type="presParOf" srcId="{BE77FAAE-3DED-4F75-8717-C1073BA81375}" destId="{1F163E4C-B07E-4D01-AF4E-75F10CD8BF4D}" srcOrd="0" destOrd="0" presId="urn:microsoft.com/office/officeart/2005/8/layout/process2"/>
    <dgm:cxn modelId="{276BA5A0-F165-4C2A-AAB5-8558B39F4BD4}" type="presParOf" srcId="{8B4044E8-1CDB-4FCC-B98F-49F98D0DACB3}" destId="{3EFF374F-BFC0-4A2F-A0C9-6741F301F12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F3693-8BD6-42B6-AF7C-BFCFC074073A}">
      <dsp:nvSpPr>
        <dsp:cNvPr id="0" name=""/>
        <dsp:cNvSpPr/>
      </dsp:nvSpPr>
      <dsp:spPr>
        <a:xfrm>
          <a:off x="2992" y="128611"/>
          <a:ext cx="1201753" cy="118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itchFamily="34" charset="0"/>
            </a:rPr>
            <a:t>Функциони </a:t>
          </a:r>
          <a:r>
            <a:rPr lang="ru-RU" sz="1400" b="1" kern="1200" dirty="0" err="1" smtClean="0">
              <a:solidFill>
                <a:schemeClr val="tx1"/>
              </a:solidFill>
              <a:latin typeface="Arial Narrow" pitchFamily="34" charset="0"/>
            </a:rPr>
            <a:t>ровало</a:t>
          </a:r>
          <a:r>
            <a:rPr lang="ru-RU" sz="1400" kern="1200" dirty="0" smtClean="0"/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itchFamily="34" charset="0"/>
            </a:rPr>
            <a:t>5 клубно-досуговых учреждений</a:t>
          </a:r>
          <a:endParaRPr lang="ru-RU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992" y="128611"/>
        <a:ext cx="1201753" cy="1182936"/>
      </dsp:txXfrm>
    </dsp:sp>
    <dsp:sp modelId="{4A1B88F3-C1BD-4067-9E6E-71E532131851}">
      <dsp:nvSpPr>
        <dsp:cNvPr id="0" name=""/>
        <dsp:cNvSpPr/>
      </dsp:nvSpPr>
      <dsp:spPr>
        <a:xfrm>
          <a:off x="1303555" y="597556"/>
          <a:ext cx="209474" cy="24504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03555" y="597556"/>
        <a:ext cx="209474" cy="245046"/>
      </dsp:txXfrm>
    </dsp:sp>
    <dsp:sp modelId="{DC1FC3D2-3F9E-416C-9216-1FF057B13494}">
      <dsp:nvSpPr>
        <dsp:cNvPr id="0" name=""/>
        <dsp:cNvSpPr/>
      </dsp:nvSpPr>
      <dsp:spPr>
        <a:xfrm>
          <a:off x="1599982" y="128611"/>
          <a:ext cx="1190163" cy="118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itchFamily="34" charset="0"/>
            </a:rPr>
            <a:t>Работало 60 клубных </a:t>
          </a:r>
          <a:r>
            <a:rPr lang="ru-RU" sz="1400" b="1" kern="1200" dirty="0" err="1" smtClean="0">
              <a:solidFill>
                <a:schemeClr val="tx1"/>
              </a:solidFill>
              <a:latin typeface="Arial Narrow" pitchFamily="34" charset="0"/>
            </a:rPr>
            <a:t>формирова</a:t>
          </a:r>
          <a:r>
            <a:rPr lang="ru-RU" sz="1400" b="1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Arial Narrow" pitchFamily="34" charset="0"/>
            </a:rPr>
            <a:t>ний</a:t>
          </a:r>
          <a:endParaRPr lang="ru-RU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599982" y="128611"/>
        <a:ext cx="1190163" cy="1182936"/>
      </dsp:txXfrm>
    </dsp:sp>
    <dsp:sp modelId="{FC2EFB98-7FE8-4AD8-8CD9-9F45554E437C}">
      <dsp:nvSpPr>
        <dsp:cNvPr id="0" name=""/>
        <dsp:cNvSpPr/>
      </dsp:nvSpPr>
      <dsp:spPr>
        <a:xfrm>
          <a:off x="2888954" y="597556"/>
          <a:ext cx="209474" cy="24504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88954" y="597556"/>
        <a:ext cx="209474" cy="245046"/>
      </dsp:txXfrm>
    </dsp:sp>
    <dsp:sp modelId="{58AD7142-575E-438E-AA38-D082DBA5EF2B}">
      <dsp:nvSpPr>
        <dsp:cNvPr id="0" name=""/>
        <dsp:cNvSpPr/>
      </dsp:nvSpPr>
      <dsp:spPr>
        <a:xfrm>
          <a:off x="3185381" y="128611"/>
          <a:ext cx="988089" cy="1182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itchFamily="34" charset="0"/>
            </a:rPr>
            <a:t>Проведено 1347 культурно-массовых мероприя тий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185381" y="128611"/>
        <a:ext cx="988089" cy="11829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223322-A0E7-4886-B29C-107287FD93B2}">
      <dsp:nvSpPr>
        <dsp:cNvPr id="0" name=""/>
        <dsp:cNvSpPr/>
      </dsp:nvSpPr>
      <dsp:spPr>
        <a:xfrm>
          <a:off x="0" y="476672"/>
          <a:ext cx="3956913" cy="989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 Narrow" pitchFamily="34" charset="0"/>
            </a:rPr>
            <a:t>Муниципальная информационная библиотечная система (14 филиалов)</a:t>
          </a:r>
          <a:endParaRPr lang="ru-RU" sz="2100" kern="1200" dirty="0"/>
        </a:p>
      </dsp:txBody>
      <dsp:txXfrm>
        <a:off x="0" y="476672"/>
        <a:ext cx="3956913" cy="989228"/>
      </dsp:txXfrm>
    </dsp:sp>
    <dsp:sp modelId="{6E1E7342-65DA-4D2C-B9E0-F0B4B5B0EF71}">
      <dsp:nvSpPr>
        <dsp:cNvPr id="0" name=""/>
        <dsp:cNvSpPr/>
      </dsp:nvSpPr>
      <dsp:spPr>
        <a:xfrm rot="5400000">
          <a:off x="1847721" y="1640813"/>
          <a:ext cx="261469" cy="1731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84DE2-F86D-434D-BA3C-AEABC29C5631}">
      <dsp:nvSpPr>
        <dsp:cNvPr id="0" name=""/>
        <dsp:cNvSpPr/>
      </dsp:nvSpPr>
      <dsp:spPr>
        <a:xfrm>
          <a:off x="0" y="1988839"/>
          <a:ext cx="3956913" cy="2007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В 201</a:t>
          </a:r>
          <a:r>
            <a:rPr lang="en-US" sz="1600" b="1" kern="1200" dirty="0" smtClean="0">
              <a:latin typeface="Arial Narrow" pitchFamily="34" charset="0"/>
            </a:rPr>
            <a:t>4</a:t>
          </a:r>
          <a:r>
            <a:rPr lang="ru-RU" sz="1600" b="1" kern="1200" dirty="0" smtClean="0">
              <a:latin typeface="Arial Narrow" pitchFamily="34" charset="0"/>
            </a:rPr>
            <a:t> году записано </a:t>
          </a:r>
          <a:r>
            <a:rPr lang="en-US" sz="1600" b="1" kern="1200" dirty="0" smtClean="0">
              <a:latin typeface="Arial Narrow" pitchFamily="34" charset="0"/>
            </a:rPr>
            <a:t>42307</a:t>
          </a:r>
          <a:r>
            <a:rPr lang="ru-RU" sz="1600" b="1" kern="1200" dirty="0" smtClean="0">
              <a:latin typeface="Arial Narrow" pitchFamily="34" charset="0"/>
            </a:rPr>
            <a:t> читателей</a:t>
          </a:r>
        </a:p>
      </dsp:txBody>
      <dsp:txXfrm>
        <a:off x="0" y="1988839"/>
        <a:ext cx="3956913" cy="200763"/>
      </dsp:txXfrm>
    </dsp:sp>
    <dsp:sp modelId="{13532A3C-3D46-4946-B151-2E570FE00C5E}">
      <dsp:nvSpPr>
        <dsp:cNvPr id="0" name=""/>
        <dsp:cNvSpPr/>
      </dsp:nvSpPr>
      <dsp:spPr>
        <a:xfrm rot="5400000">
          <a:off x="1913367" y="2254693"/>
          <a:ext cx="130178" cy="1731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6B794A-CEC3-4934-91DC-4ED35D4518A4}">
      <dsp:nvSpPr>
        <dsp:cNvPr id="0" name=""/>
        <dsp:cNvSpPr/>
      </dsp:nvSpPr>
      <dsp:spPr>
        <a:xfrm>
          <a:off x="0" y="2492897"/>
          <a:ext cx="3956913" cy="2314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Осуществлено 7</a:t>
          </a:r>
          <a:r>
            <a:rPr lang="en-US" sz="1600" b="1" kern="1200" dirty="0" smtClean="0">
              <a:latin typeface="Arial Narrow" pitchFamily="34" charset="0"/>
            </a:rPr>
            <a:t>70</a:t>
          </a:r>
          <a:r>
            <a:rPr lang="ru-RU" sz="1600" b="1" kern="1200" dirty="0" smtClean="0">
              <a:latin typeface="Arial Narrow" pitchFamily="34" charset="0"/>
            </a:rPr>
            <a:t> </a:t>
          </a:r>
          <a:r>
            <a:rPr lang="en-US" sz="1600" b="1" kern="1200" dirty="0" smtClean="0">
              <a:latin typeface="Arial Narrow" pitchFamily="34" charset="0"/>
            </a:rPr>
            <a:t>128</a:t>
          </a:r>
          <a:r>
            <a:rPr lang="ru-RU" sz="1600" b="1" kern="1200" dirty="0" smtClean="0">
              <a:latin typeface="Arial Narrow" pitchFamily="34" charset="0"/>
            </a:rPr>
            <a:t> книговыдач</a:t>
          </a:r>
        </a:p>
      </dsp:txBody>
      <dsp:txXfrm>
        <a:off x="0" y="2492897"/>
        <a:ext cx="3956913" cy="2314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678FBB-D414-4973-8051-3190499E6CBD}">
      <dsp:nvSpPr>
        <dsp:cNvPr id="0" name=""/>
        <dsp:cNvSpPr/>
      </dsp:nvSpPr>
      <dsp:spPr>
        <a:xfrm>
          <a:off x="367493" y="351"/>
          <a:ext cx="2073324" cy="11518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Средства  федерального бюджета 631,6 </a:t>
          </a:r>
          <a:endParaRPr lang="ru-RU" sz="2000" b="1" kern="1200" dirty="0">
            <a:latin typeface="Arial Narrow" pitchFamily="34" charset="0"/>
          </a:endParaRPr>
        </a:p>
      </dsp:txBody>
      <dsp:txXfrm>
        <a:off x="367493" y="351"/>
        <a:ext cx="2073324" cy="1151846"/>
      </dsp:txXfrm>
    </dsp:sp>
    <dsp:sp modelId="{BE77FAAE-3DED-4F75-8717-C1073BA81375}">
      <dsp:nvSpPr>
        <dsp:cNvPr id="0" name=""/>
        <dsp:cNvSpPr/>
      </dsp:nvSpPr>
      <dsp:spPr>
        <a:xfrm rot="5400000">
          <a:off x="1235391" y="1118051"/>
          <a:ext cx="337528" cy="518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1235391" y="1118051"/>
        <a:ext cx="337528" cy="518331"/>
      </dsp:txXfrm>
    </dsp:sp>
    <dsp:sp modelId="{3EFF374F-BFC0-4A2F-A0C9-6741F301F12C}">
      <dsp:nvSpPr>
        <dsp:cNvPr id="0" name=""/>
        <dsp:cNvSpPr/>
      </dsp:nvSpPr>
      <dsp:spPr>
        <a:xfrm>
          <a:off x="367493" y="1602236"/>
          <a:ext cx="2073324" cy="11518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Средства  областного бюджета 76,6</a:t>
          </a:r>
          <a:endParaRPr lang="ru-RU" sz="2000" b="1" kern="1200" dirty="0">
            <a:latin typeface="Arial Narrow" pitchFamily="34" charset="0"/>
          </a:endParaRPr>
        </a:p>
      </dsp:txBody>
      <dsp:txXfrm>
        <a:off x="367493" y="1602236"/>
        <a:ext cx="2073324" cy="115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0.18487</cdr:x>
      <cdr:y>0</cdr:y>
    </cdr:from>
    <cdr:to>
      <cdr:x>0.36975</cdr:x>
      <cdr:y>0.15789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584176" y="-288032"/>
          <a:ext cx="1584176" cy="864096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Профицит 866,2</a:t>
          </a:r>
          <a:endParaRPr lang="ru-RU" sz="1800" b="1" i="1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cdr:txBody>
    </cdr:sp>
  </cdr:relSizeAnchor>
  <cdr:relSizeAnchor xmlns:cdr="http://schemas.openxmlformats.org/drawingml/2006/chartDrawing">
    <cdr:from>
      <cdr:x>0.73109</cdr:x>
      <cdr:y>0.02632</cdr:y>
    </cdr:from>
    <cdr:to>
      <cdr:x>0.98109</cdr:x>
      <cdr:y>0.22885</cdr:y>
    </cdr:to>
    <cdr:sp macro="" textlink="">
      <cdr:nvSpPr>
        <cdr:cNvPr id="4" name="Овальная выноска 3"/>
        <cdr:cNvSpPr/>
      </cdr:nvSpPr>
      <cdr:spPr>
        <a:xfrm xmlns:a="http://schemas.openxmlformats.org/drawingml/2006/main">
          <a:off x="6264696" y="144016"/>
          <a:ext cx="2142238" cy="1108368"/>
        </a:xfrm>
        <a:prstGeom xmlns:a="http://schemas.openxmlformats.org/drawingml/2006/main" prst="wedgeEllipseCallout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/>
          <a:r>
            <a:rPr lang="ru-RU" sz="1800" b="1" i="1" kern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Дефицит </a:t>
          </a:r>
        </a:p>
        <a:p xmlns:a="http://schemas.openxmlformats.org/drawingml/2006/main">
          <a:pPr algn="ctr" rtl="0"/>
          <a:r>
            <a:rPr lang="ru-RU" sz="1800" b="1" i="1" kern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1 491,1</a:t>
          </a:r>
          <a:endParaRPr lang="ru-RU" sz="1800" b="1" i="1" kern="1200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cdr:txBody>
    </cdr:sp>
  </cdr:relSizeAnchor>
  <cdr:relSizeAnchor xmlns:cdr="http://schemas.openxmlformats.org/drawingml/2006/chartDrawing">
    <cdr:from>
      <cdr:x>0.02521</cdr:x>
      <cdr:y>0.32895</cdr:y>
    </cdr:from>
    <cdr:to>
      <cdr:x>0.09244</cdr:x>
      <cdr:y>0.43421</cdr:y>
    </cdr:to>
    <cdr:sp macro="" textlink="">
      <cdr:nvSpPr>
        <cdr:cNvPr id="5" name="Блок-схема: узел 4"/>
        <cdr:cNvSpPr/>
      </cdr:nvSpPr>
      <cdr:spPr>
        <a:xfrm xmlns:a="http://schemas.openxmlformats.org/drawingml/2006/main">
          <a:off x="216024" y="1800200"/>
          <a:ext cx="576064" cy="576064"/>
        </a:xfrm>
        <a:prstGeom xmlns:a="http://schemas.openxmlformats.org/drawingml/2006/main" prst="flowChartConnector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0.35526</cdr:y>
    </cdr:from>
    <cdr:to>
      <cdr:x>0.11765</cdr:x>
      <cdr:y>0.43421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944216"/>
          <a:ext cx="1008137" cy="43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93,4%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0.22689</cdr:x>
      <cdr:y>0.46053</cdr:y>
    </cdr:from>
    <cdr:to>
      <cdr:x>0.30252</cdr:x>
      <cdr:y>0.56579</cdr:y>
    </cdr:to>
    <cdr:sp macro="" textlink="">
      <cdr:nvSpPr>
        <cdr:cNvPr id="7" name="Блок-схема: узел 6"/>
        <cdr:cNvSpPr/>
      </cdr:nvSpPr>
      <cdr:spPr>
        <a:xfrm xmlns:a="http://schemas.openxmlformats.org/drawingml/2006/main">
          <a:off x="1944216" y="2520280"/>
          <a:ext cx="648069" cy="576047"/>
        </a:xfrm>
        <a:prstGeom xmlns:a="http://schemas.openxmlformats.org/drawingml/2006/main" prst="flowChartConnector">
          <a:avLst/>
        </a:prstGeom>
        <a:gradFill xmlns:a="http://schemas.openxmlformats.org/drawingml/2006/main" flip="none" rotWithShape="1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0.16807</cdr:x>
      <cdr:y>0.48684</cdr:y>
    </cdr:from>
    <cdr:to>
      <cdr:x>0.31933</cdr:x>
      <cdr:y>0.55263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0" y="2664296"/>
          <a:ext cx="1296140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75,9%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0.54622</cdr:x>
      <cdr:y>0.35526</cdr:y>
    </cdr:from>
    <cdr:to>
      <cdr:x>0.61345</cdr:x>
      <cdr:y>0.46052</cdr:y>
    </cdr:to>
    <cdr:sp macro="" textlink="">
      <cdr:nvSpPr>
        <cdr:cNvPr id="9" name="Блок-схема: узел 8"/>
        <cdr:cNvSpPr/>
      </cdr:nvSpPr>
      <cdr:spPr>
        <a:xfrm xmlns:a="http://schemas.openxmlformats.org/drawingml/2006/main">
          <a:off x="4680520" y="1944216"/>
          <a:ext cx="576091" cy="576047"/>
        </a:xfrm>
        <a:prstGeom xmlns:a="http://schemas.openxmlformats.org/drawingml/2006/main" prst="flowChartConnector">
          <a:avLst/>
        </a:prstGeom>
        <a:gradFill xmlns:a="http://schemas.openxmlformats.org/drawingml/2006/main" flip="none" rotWithShape="1">
          <a:gsLst>
            <a:gs pos="0">
              <a:srgbClr val="4F81BD">
                <a:lumMod val="20000"/>
                <a:lumOff val="80000"/>
                <a:shade val="30000"/>
                <a:satMod val="115000"/>
              </a:srgbClr>
            </a:gs>
            <a:gs pos="50000">
              <a:srgbClr val="4F81BD">
                <a:lumMod val="20000"/>
                <a:lumOff val="80000"/>
                <a:shade val="67500"/>
                <a:satMod val="115000"/>
              </a:srgbClr>
            </a:gs>
            <a:gs pos="100000">
              <a:srgbClr val="4F81BD">
                <a:lumMod val="20000"/>
                <a:lumOff val="80000"/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0.36134</cdr:x>
      <cdr:y>0.30263</cdr:y>
    </cdr:from>
    <cdr:to>
      <cdr:x>0.44538</cdr:x>
      <cdr:y>0.35526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096344" y="165618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0.51261</cdr:x>
      <cdr:y>0.36842</cdr:y>
    </cdr:from>
    <cdr:to>
      <cdr:x>0.65546</cdr:x>
      <cdr:y>0.46053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392488" y="2016224"/>
          <a:ext cx="1224075" cy="50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Arial Narrow" pitchFamily="34" charset="0"/>
            </a:rPr>
            <a:t>92,1%</a:t>
          </a:r>
          <a:endParaRPr lang="ru-RU" sz="16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0.7395</cdr:x>
      <cdr:y>0.43421</cdr:y>
    </cdr:from>
    <cdr:to>
      <cdr:x>0.81513</cdr:x>
      <cdr:y>0.53947</cdr:y>
    </cdr:to>
    <cdr:sp macro="" textlink="">
      <cdr:nvSpPr>
        <cdr:cNvPr id="13" name="Блок-схема: узел 12"/>
        <cdr:cNvSpPr/>
      </cdr:nvSpPr>
      <cdr:spPr>
        <a:xfrm xmlns:a="http://schemas.openxmlformats.org/drawingml/2006/main">
          <a:off x="6336704" y="2376264"/>
          <a:ext cx="648072" cy="576064"/>
        </a:xfrm>
        <a:prstGeom xmlns:a="http://schemas.openxmlformats.org/drawingml/2006/main" prst="flowChartConnector">
          <a:avLst/>
        </a:prstGeom>
        <a:gradFill xmlns:a="http://schemas.openxmlformats.org/drawingml/2006/main" flip="none" rotWithShape="1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0.72269</cdr:x>
      <cdr:y>0.46053</cdr:y>
    </cdr:from>
    <cdr:to>
      <cdr:x>0.83193</cdr:x>
      <cdr:y>0.52632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192688" y="2520280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itchFamily="34" charset="0"/>
            </a:rPr>
            <a:t>84,9%</a:t>
          </a:r>
          <a:endParaRPr lang="ru-RU" sz="1400" b="1" dirty="0">
            <a:latin typeface="Arial Narrow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0.03884</cdr:x>
      <cdr:y>0.76673</cdr:y>
    </cdr:from>
    <cdr:to>
      <cdr:x>0.46023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3005584"/>
          <a:ext cx="15624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0.36667</cdr:x>
      <cdr:y>0.82353</cdr:y>
    </cdr:from>
    <cdr:to>
      <cdr:x>0.55</cdr:x>
      <cdr:y>0.95511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2016224"/>
          <a:ext cx="792088" cy="322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1039,9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0.79412</cdr:y>
    </cdr:from>
    <cdr:to>
      <cdr:x>0.15</cdr:x>
      <cdr:y>0.89938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944216"/>
          <a:ext cx="648072" cy="257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401,9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0.05882</cdr:y>
    </cdr:from>
    <cdr:to>
      <cdr:x>0.15</cdr:x>
      <cdr:y>0.1904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360040" y="144016"/>
          <a:ext cx="648072" cy="322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397,3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0.23333</cdr:x>
      <cdr:y>0.02941</cdr:y>
    </cdr:from>
    <cdr:to>
      <cdr:x>0.35</cdr:x>
      <cdr:y>0.13467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8112" y="72008"/>
          <a:ext cx="504056" cy="25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46,3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0.1</cdr:x>
      <cdr:y>0.41176</cdr:y>
    </cdr:from>
    <cdr:to>
      <cdr:x>0.21667</cdr:x>
      <cdr:y>0.58824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432048" y="1008112"/>
          <a:ext cx="504056" cy="432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9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</cdr:x>
      <cdr:y>0.44118</cdr:y>
    </cdr:from>
    <cdr:to>
      <cdr:x>0.25</cdr:x>
      <cdr:y>0.55882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048" y="10801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101,2%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</cdr:x>
      <cdr:y>0.20588</cdr:y>
    </cdr:from>
    <cdr:to>
      <cdr:x>0.26667</cdr:x>
      <cdr:y>0.35294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648072" y="504056"/>
          <a:ext cx="504056" cy="36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9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</cdr:x>
      <cdr:y>0.23529</cdr:y>
    </cdr:from>
    <cdr:to>
      <cdr:x>0.28333</cdr:x>
      <cdr:y>0.32353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8072" y="57606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81,9%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</cdr:x>
      <cdr:y>0.05882</cdr:y>
    </cdr:from>
    <cdr:to>
      <cdr:x>0.46667</cdr:x>
      <cdr:y>0.23529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1512168" y="144016"/>
          <a:ext cx="504056" cy="432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9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</cdr:x>
      <cdr:y>0.08824</cdr:y>
    </cdr:from>
    <cdr:to>
      <cdr:x>0.5</cdr:x>
      <cdr:y>0.17647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12168" y="21602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102,6%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0.31667</cdr:x>
      <cdr:y>0.14706</cdr:y>
    </cdr:from>
    <cdr:to>
      <cdr:x>0.35</cdr:x>
      <cdr:y>0.23529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>
          <a:off x="1368152" y="360040"/>
          <a:ext cx="14401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0.28333</cdr:x>
      <cdr:y>0.14706</cdr:y>
    </cdr:from>
    <cdr:to>
      <cdr:x>0.31667</cdr:x>
      <cdr:y>0.23529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1224136" y="360040"/>
          <a:ext cx="14401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0.06667</cdr:x>
      <cdr:y>0.14706</cdr:y>
    </cdr:from>
    <cdr:to>
      <cdr:x>0.15</cdr:x>
      <cdr:y>0.23529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>
          <a:off x="288032" y="360040"/>
          <a:ext cx="360040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0.08333</cdr:x>
      <cdr:y>0.67647</cdr:y>
    </cdr:from>
    <cdr:to>
      <cdr:x>0.15</cdr:x>
      <cdr:y>0.79412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V="1">
          <a:off x="360040" y="1656184"/>
          <a:ext cx="28803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0.43333</cdr:x>
      <cdr:y>0.70588</cdr:y>
    </cdr:from>
    <cdr:to>
      <cdr:x>0.46667</cdr:x>
      <cdr:y>0.82353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H="1" flipV="1">
          <a:off x="1872208" y="1728192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0.25352</cdr:x>
      <cdr:y>0.22074</cdr:y>
    </cdr:from>
    <cdr:to>
      <cdr:x>0.39437</cdr:x>
      <cdr:y>0.31884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64807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atangChe" pitchFamily="49" charset="-127"/>
              <a:ea typeface="BatangChe" pitchFamily="49" charset="-127"/>
            </a:rPr>
            <a:t>252,4</a:t>
          </a:r>
          <a:endParaRPr lang="ru-RU" sz="140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0.30986</cdr:x>
      <cdr:y>0.78484</cdr:y>
    </cdr:from>
    <cdr:to>
      <cdr:x>0.42254</cdr:x>
      <cdr:y>0.92267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2304256"/>
          <a:ext cx="576064" cy="40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atangChe" pitchFamily="49" charset="-127"/>
              <a:ea typeface="BatangChe" pitchFamily="49" charset="-127"/>
            </a:rPr>
            <a:t>19,2</a:t>
          </a:r>
          <a:endParaRPr lang="ru-RU" sz="140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0.11268</cdr:x>
      <cdr:y>0.80937</cdr:y>
    </cdr:from>
    <cdr:to>
      <cdr:x>0.23944</cdr:x>
      <cdr:y>0.92267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" y="2376264"/>
          <a:ext cx="648072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atangChe" pitchFamily="49" charset="-127"/>
              <a:ea typeface="BatangChe" pitchFamily="49" charset="-127"/>
            </a:rPr>
            <a:t>23,2</a:t>
          </a:r>
        </a:p>
      </cdr:txBody>
    </cdr:sp>
  </cdr:relSizeAnchor>
  <cdr:relSizeAnchor xmlns:cdr="http://schemas.openxmlformats.org/drawingml/2006/chartDrawing">
    <cdr:from>
      <cdr:x>0.04225</cdr:x>
      <cdr:y>0.29431</cdr:y>
    </cdr:from>
    <cdr:to>
      <cdr:x>0.1831</cdr:x>
      <cdr:y>0.39242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" y="86409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atangChe" pitchFamily="49" charset="-127"/>
              <a:ea typeface="BatangChe" pitchFamily="49" charset="-127"/>
            </a:rPr>
            <a:t>220,8</a:t>
          </a:r>
          <a:endParaRPr lang="ru-RU" sz="140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0.07042</cdr:x>
      <cdr:y>0</cdr:y>
    </cdr:from>
    <cdr:to>
      <cdr:x>0.1831</cdr:x>
      <cdr:y>0.0981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" y="-7200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atangChe" pitchFamily="49" charset="-127"/>
              <a:ea typeface="BatangChe" pitchFamily="49" charset="-127"/>
            </a:rPr>
            <a:t>56,0</a:t>
          </a:r>
          <a:endParaRPr lang="ru-RU" sz="140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0.21127</cdr:x>
      <cdr:y>0.73579</cdr:y>
    </cdr:from>
    <cdr:to>
      <cdr:x>0.23944</cdr:x>
      <cdr:y>0.83389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flipV="1">
          <a:off x="1080120" y="2160240"/>
          <a:ext cx="14401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0.28169</cdr:x>
      <cdr:y>0.73579</cdr:y>
    </cdr:from>
    <cdr:to>
      <cdr:x>0.32394</cdr:x>
      <cdr:y>0.83389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H="1" flipV="1">
          <a:off x="1440160" y="2160240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0.11268</cdr:x>
      <cdr:y>0.44147</cdr:y>
    </cdr:from>
    <cdr:to>
      <cdr:x>0.19718</cdr:x>
      <cdr:y>0.5641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576064" y="1296144"/>
          <a:ext cx="432048" cy="36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0.29577</cdr:x>
      <cdr:y>0.36789</cdr:y>
    </cdr:from>
    <cdr:to>
      <cdr:x>0.38028</cdr:x>
      <cdr:y>0.51505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1512168" y="1080120"/>
          <a:ext cx="432048" cy="432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0.16901</cdr:x>
      <cdr:y>0.14716</cdr:y>
    </cdr:from>
    <cdr:to>
      <cdr:x>0.25352</cdr:x>
      <cdr:y>0.26979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864096" y="432048"/>
          <a:ext cx="432048" cy="36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0.16901</cdr:x>
      <cdr:y>0.58863</cdr:y>
    </cdr:from>
    <cdr:to>
      <cdr:x>0.25352</cdr:x>
      <cdr:y>0.71126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864096" y="1728192"/>
          <a:ext cx="432048" cy="36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0.26761</cdr:x>
      <cdr:y>0.58863</cdr:y>
    </cdr:from>
    <cdr:to>
      <cdr:x>0.35211</cdr:x>
      <cdr:y>0.71126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1368152" y="1728192"/>
          <a:ext cx="432048" cy="36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0.28169</cdr:x>
      <cdr:y>0.39242</cdr:y>
    </cdr:from>
    <cdr:to>
      <cdr:x>0.40845</cdr:x>
      <cdr:y>0.49052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440160" y="115212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BatangChe" pitchFamily="49" charset="-127"/>
              <a:ea typeface="BatangChe" pitchFamily="49" charset="-127"/>
            </a:rPr>
            <a:t>105,2%</a:t>
          </a:r>
          <a:endParaRPr lang="ru-RU" sz="105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0.15493</cdr:x>
      <cdr:y>0.17168</cdr:y>
    </cdr:from>
    <cdr:to>
      <cdr:x>0.28169</cdr:x>
      <cdr:y>0.26979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92088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BatangChe" pitchFamily="49" charset="-127"/>
              <a:ea typeface="BatangChe" pitchFamily="49" charset="-127"/>
            </a:rPr>
            <a:t>101,7%</a:t>
          </a:r>
          <a:endParaRPr lang="ru-RU" sz="105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0.09859</cdr:x>
      <cdr:y>0.466</cdr:y>
    </cdr:from>
    <cdr:to>
      <cdr:x>0.21127</cdr:x>
      <cdr:y>0.53958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04056" y="1368152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BatangChe" pitchFamily="49" charset="-127"/>
              <a:ea typeface="BatangChe" pitchFamily="49" charset="-127"/>
            </a:rPr>
            <a:t>73,9%</a:t>
          </a:r>
          <a:endParaRPr lang="ru-RU" sz="105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0.15493</cdr:x>
      <cdr:y>0.61316</cdr:y>
    </cdr:from>
    <cdr:to>
      <cdr:x>0.28169</cdr:x>
      <cdr:y>0.71126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92088" y="180020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BatangChe" pitchFamily="49" charset="-127"/>
              <a:ea typeface="BatangChe" pitchFamily="49" charset="-127"/>
            </a:rPr>
            <a:t>100,5%</a:t>
          </a:r>
          <a:endParaRPr lang="ru-RU" sz="1050" b="1" dirty="0">
            <a:latin typeface="BatangChe" pitchFamily="49" charset="-127"/>
            <a:ea typeface="BatangChe" pitchFamily="49" charset="-127"/>
          </a:endParaRPr>
        </a:p>
      </cdr:txBody>
    </cdr:sp>
  </cdr:relSizeAnchor>
  <cdr:relSizeAnchor xmlns:cdr="http://schemas.openxmlformats.org/drawingml/2006/chartDrawing">
    <cdr:from>
      <cdr:x>0.25352</cdr:x>
      <cdr:y>0.61316</cdr:y>
    </cdr:from>
    <cdr:to>
      <cdr:x>0.39437</cdr:x>
      <cdr:y>0.68673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296144" y="180020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BatangChe" pitchFamily="49" charset="-127"/>
              <a:ea typeface="BatangChe" pitchFamily="49" charset="-127"/>
            </a:rPr>
            <a:t>105,7%</a:t>
          </a:r>
          <a:endParaRPr lang="ru-RU" sz="1050" b="1" dirty="0">
            <a:latin typeface="BatangChe" pitchFamily="49" charset="-127"/>
            <a:ea typeface="BatangChe" pitchFamily="49" charset="-127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0.14286</cdr:x>
      <cdr:y>0.35294</cdr:y>
    </cdr:from>
    <cdr:to>
      <cdr:x>0.40816</cdr:x>
      <cdr:y>0.43769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1728192"/>
          <a:ext cx="936104" cy="414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ru-RU" sz="18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3 321,1</a:t>
          </a:r>
        </a:p>
      </cdr:txBody>
    </cdr:sp>
  </cdr:relSizeAnchor>
  <cdr:relSizeAnchor xmlns:cdr="http://schemas.openxmlformats.org/drawingml/2006/chartDrawing">
    <cdr:from>
      <cdr:x>0.59184</cdr:x>
      <cdr:y>0.25</cdr:y>
    </cdr:from>
    <cdr:to>
      <cdr:x>0.83673</cdr:x>
      <cdr:y>0.30882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1224136"/>
          <a:ext cx="864067" cy="288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1 897,3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0.67347</cdr:x>
      <cdr:y>0.39706</cdr:y>
    </cdr:from>
    <cdr:to>
      <cdr:x>0.89796</cdr:x>
      <cdr:y>0.47059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1944216"/>
          <a:ext cx="792089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571,6</a:t>
          </a:r>
        </a:p>
      </cdr:txBody>
    </cdr:sp>
  </cdr:relSizeAnchor>
  <cdr:relSizeAnchor xmlns:cdr="http://schemas.openxmlformats.org/drawingml/2006/chartDrawing">
    <cdr:from>
      <cdr:x>0.77551</cdr:x>
      <cdr:y>0.61765</cdr:y>
    </cdr:from>
    <cdr:to>
      <cdr:x>0.93878</cdr:x>
      <cdr:y>0.73529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736304" y="3024336"/>
          <a:ext cx="576064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0.77551</cdr:x>
      <cdr:y>0.64706</cdr:y>
    </cdr:from>
    <cdr:to>
      <cdr:x>0.93878</cdr:x>
      <cdr:y>0.70588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316835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90%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0.28571</cdr:x>
      <cdr:y>0.52941</cdr:y>
    </cdr:from>
    <cdr:to>
      <cdr:x>0.32652</cdr:x>
      <cdr:y>0.57353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flipV="1">
          <a:off x="1008112" y="2592288"/>
          <a:ext cx="143993" cy="2160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0.81633</cdr:x>
      <cdr:y>0.52941</cdr:y>
    </cdr:from>
    <cdr:to>
      <cdr:x>0.85714</cdr:x>
      <cdr:y>0.61765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H="1" flipV="1">
          <a:off x="2880320" y="2592288"/>
          <a:ext cx="144006" cy="43206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0.79592</cdr:x>
      <cdr:y>0.17647</cdr:y>
    </cdr:from>
    <cdr:to>
      <cdr:x>0.83673</cdr:x>
      <cdr:y>0.23529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2808312" y="864096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0.61818</cdr:y>
    </cdr:from>
    <cdr:to>
      <cdr:x>0.21253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448272"/>
          <a:ext cx="13314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Социальная сфера </a:t>
          </a:r>
        </a:p>
        <a:p xmlns:a="http://schemas.openxmlformats.org/drawingml/2006/main">
          <a:pPr algn="ctr"/>
          <a:r>
            <a:rPr lang="ru-RU" sz="1100" b="1" dirty="0" smtClean="0"/>
            <a:t>3 549,4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0.65517</cdr:x>
      <cdr:y>0.72727</cdr:y>
    </cdr:from>
    <cdr:to>
      <cdr:x>0.87356</cdr:x>
      <cdr:y>0.89969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4441" y="2880309"/>
          <a:ext cx="1368167" cy="682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Жилищно-коммунальное хозяйство 1 362,1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0.81609</cdr:x>
      <cdr:y>0.35237</cdr:y>
    </cdr:from>
    <cdr:to>
      <cdr:x>1</cdr:x>
      <cdr:y>0.5242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84576" y="1395536"/>
          <a:ext cx="1152128" cy="680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Национальная экономика </a:t>
          </a:r>
        </a:p>
        <a:p xmlns:a="http://schemas.openxmlformats.org/drawingml/2006/main">
          <a:pPr algn="ctr"/>
          <a:r>
            <a:rPr lang="ru-RU" sz="1100" b="1" dirty="0" smtClean="0"/>
            <a:t>1 712,5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0.65517</cdr:x>
      <cdr:y>0.00691</cdr:y>
    </cdr:from>
    <cdr:to>
      <cdr:x>0.85654</cdr:x>
      <cdr:y>0.12954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4456" y="27384"/>
          <a:ext cx="1261525" cy="485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Национальная оборона 0,001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0.41379</cdr:x>
      <cdr:y>0.01818</cdr:y>
    </cdr:from>
    <cdr:to>
      <cdr:x>0.66766</cdr:x>
      <cdr:y>0.13655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72008"/>
          <a:ext cx="1590407" cy="468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Общегосударственные вопросы 481,7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0.1954</cdr:x>
      <cdr:y>0.01818</cdr:y>
    </cdr:from>
    <cdr:to>
      <cdr:x>0.40167</cdr:x>
      <cdr:y>0.19893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24136" y="72008"/>
          <a:ext cx="1292219" cy="7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Обслуживание муниципального долга 56,5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0.72527</cdr:x>
      <cdr:y>0.11601</cdr:y>
    </cdr:from>
    <cdr:to>
      <cdr:x>1</cdr:x>
      <cdr:y>0.32465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96544" y="459432"/>
          <a:ext cx="1721070" cy="82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Национальная безопасность и правоохранительная деятельность 55,9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0.35632</cdr:x>
      <cdr:y>0.14545</cdr:y>
    </cdr:from>
    <cdr:to>
      <cdr:x>0.41379</cdr:x>
      <cdr:y>0.18182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2232249" y="576065"/>
          <a:ext cx="36004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0.11494</cdr:x>
      <cdr:y>0.56364</cdr:y>
    </cdr:from>
    <cdr:to>
      <cdr:x>0.17241</cdr:x>
      <cdr:y>0.63636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V="1">
          <a:off x="720080" y="2232247"/>
          <a:ext cx="360039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0.57471</cdr:x>
      <cdr:y>0.05455</cdr:y>
    </cdr:from>
    <cdr:to>
      <cdr:x>0.66678</cdr:x>
      <cdr:y>0.17524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 flipH="1">
          <a:off x="3600400" y="216024"/>
          <a:ext cx="576756" cy="4779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>
          <a:off x="-3347864" y="-314096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0.56322</cdr:x>
      <cdr:y>0.16364</cdr:y>
    </cdr:from>
    <cdr:to>
      <cdr:x>0.77011</cdr:x>
      <cdr:y>0.23636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H="1">
          <a:off x="3528392" y="648072"/>
          <a:ext cx="1296144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0.7931</cdr:x>
      <cdr:y>0.43636</cdr:y>
    </cdr:from>
    <cdr:to>
      <cdr:x>0.86207</cdr:x>
      <cdr:y>0.45455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H="1" flipV="1">
          <a:off x="4968551" y="1728192"/>
          <a:ext cx="43204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0.67816</cdr:x>
      <cdr:y>0.67273</cdr:y>
    </cdr:from>
    <cdr:to>
      <cdr:x>0.74713</cdr:x>
      <cdr:y>0.74545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 flipH="1" flipV="1">
          <a:off x="4248471" y="2664296"/>
          <a:ext cx="432045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0.50575</cdr:x>
      <cdr:y>0.10909</cdr:y>
    </cdr:from>
    <cdr:to>
      <cdr:x>0.55172</cdr:x>
      <cdr:y>0.18182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flipH="1">
          <a:off x="3168352" y="432048"/>
          <a:ext cx="28803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0.70588</cdr:x>
      <cdr:y>0.2</cdr:y>
    </cdr:from>
    <cdr:to>
      <cdr:x>0.82353</cdr:x>
      <cdr:y>0.31429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50405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40,4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0.70588</cdr:x>
      <cdr:y>0.08571</cdr:y>
    </cdr:from>
    <cdr:to>
      <cdr:x>0.82353</cdr:x>
      <cdr:y>0.17143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6384" y="21602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22,4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0.31915</cdr:x>
      <cdr:y>0</cdr:y>
    </cdr:from>
    <cdr:to>
      <cdr:x>0.51064</cdr:x>
      <cdr:y>0.09375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-72008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accent2">
                  <a:lumMod val="75000"/>
                </a:schemeClr>
              </a:solidFill>
            </a:rPr>
            <a:t>3012,2</a:t>
          </a:r>
          <a:endParaRPr lang="ru-RU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0.57447</cdr:x>
      <cdr:y>0.125</cdr:y>
    </cdr:from>
    <cdr:to>
      <cdr:x>0.76596</cdr:x>
      <cdr:y>0.21875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2880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accent2">
                  <a:lumMod val="75000"/>
                </a:schemeClr>
              </a:solidFill>
            </a:rPr>
            <a:t>2737,1</a:t>
          </a:r>
          <a:endParaRPr lang="ru-RU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0.31915</cdr:x>
      <cdr:y>0.28125</cdr:y>
    </cdr:from>
    <cdr:to>
      <cdr:x>0.51064</cdr:x>
      <cdr:y>0.375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accent2">
                  <a:lumMod val="75000"/>
                </a:schemeClr>
              </a:solidFill>
            </a:rPr>
            <a:t>3 540,8</a:t>
          </a:r>
          <a:endParaRPr lang="ru-RU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0.59574</cdr:x>
      <cdr:y>0.40625</cdr:y>
    </cdr:from>
    <cdr:to>
      <cdr:x>0.78723</cdr:x>
      <cdr:y>0.53125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6224" y="9361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accent2">
                  <a:lumMod val="75000"/>
                </a:schemeClr>
              </a:solidFill>
            </a:rPr>
            <a:t>2 549,5</a:t>
          </a:r>
          <a:endParaRPr lang="ru-RU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0.34043</cdr:x>
      <cdr:y>0.65625</cdr:y>
    </cdr:from>
    <cdr:to>
      <cdr:x>0.53191</cdr:x>
      <cdr:y>0.75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128" y="1512168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ru-RU" sz="11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rPr>
            <a:t>1 952,0</a:t>
          </a:r>
        </a:p>
      </cdr:txBody>
    </cdr:sp>
  </cdr:relSizeAnchor>
  <cdr:relSizeAnchor xmlns:cdr="http://schemas.openxmlformats.org/drawingml/2006/chartDrawing">
    <cdr:from>
      <cdr:x>0.51064</cdr:x>
      <cdr:y>0.78125</cdr:y>
    </cdr:from>
    <cdr:to>
      <cdr:x>0.70213</cdr:x>
      <cdr:y>0.9375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28192" y="180020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accent2">
                  <a:lumMod val="75000"/>
                </a:schemeClr>
              </a:solidFill>
            </a:rPr>
            <a:t>1931,5</a:t>
          </a:r>
          <a:endParaRPr lang="ru-RU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0.86905</cdr:x>
      <cdr:y>0.04286</cdr:y>
    </cdr:from>
    <cdr:to>
      <cdr:x>0.99841</cdr:x>
      <cdr:y>0.1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216024"/>
          <a:ext cx="782456" cy="28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100,2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0.60714</cdr:x>
      <cdr:y>0.4</cdr:y>
    </cdr:from>
    <cdr:to>
      <cdr:x>0.70238</cdr:x>
      <cdr:y>0.45714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2408" y="201622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1,2</a:t>
          </a:r>
          <a:endParaRPr lang="ru-RU" sz="14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0.53226</cdr:x>
      <cdr:y>0.16785</cdr:y>
    </cdr:from>
    <cdr:to>
      <cdr:x>0.74194</cdr:x>
      <cdr:y>0.2732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648072"/>
          <a:ext cx="936104" cy="406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i="1" dirty="0" smtClean="0"/>
            <a:t>Озеленение 37,5 </a:t>
          </a:r>
          <a:endParaRPr lang="ru-RU" sz="800" b="1" i="1" dirty="0"/>
        </a:p>
      </cdr:txBody>
    </cdr:sp>
  </cdr:relSizeAnchor>
  <cdr:relSizeAnchor xmlns:cdr="http://schemas.openxmlformats.org/drawingml/2006/chartDrawing">
    <cdr:from>
      <cdr:x>0.62903</cdr:x>
      <cdr:y>0.35435</cdr:y>
    </cdr:from>
    <cdr:to>
      <cdr:x>0.87097</cdr:x>
      <cdr:y>0.45172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368152"/>
          <a:ext cx="1080120" cy="375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i="1" dirty="0" smtClean="0"/>
            <a:t>Содержание мест захоронений 22,5</a:t>
          </a:r>
          <a:endParaRPr lang="ru-RU" sz="800" b="1" i="1" dirty="0"/>
        </a:p>
      </cdr:txBody>
    </cdr:sp>
  </cdr:relSizeAnchor>
  <cdr:relSizeAnchor xmlns:cdr="http://schemas.openxmlformats.org/drawingml/2006/chartDrawing">
    <cdr:from>
      <cdr:x>0.09677</cdr:x>
      <cdr:y>0.4103</cdr:y>
    </cdr:from>
    <cdr:to>
      <cdr:x>0.33871</cdr:x>
      <cdr:y>0.57717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" y="1584176"/>
          <a:ext cx="1080120" cy="644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i="1" dirty="0" smtClean="0"/>
            <a:t>МП «Благоустройство дворовых территорий 34,6</a:t>
          </a:r>
          <a:endParaRPr lang="ru-RU" sz="800" b="1" i="1" dirty="0"/>
        </a:p>
      </cdr:txBody>
    </cdr:sp>
  </cdr:relSizeAnchor>
  <cdr:relSizeAnchor xmlns:cdr="http://schemas.openxmlformats.org/drawingml/2006/chartDrawing">
    <cdr:from>
      <cdr:x>0.70968</cdr:x>
      <cdr:y>0.83924</cdr:y>
    </cdr:from>
    <cdr:to>
      <cdr:x>0.98387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68352" y="3240360"/>
          <a:ext cx="1224136" cy="620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i="1" dirty="0" smtClean="0"/>
            <a:t>Мероприятия в связи с ЧС за счет добровольных пожертвований 0,9</a:t>
          </a:r>
          <a:endParaRPr lang="ru-RU" sz="800" b="1" i="1" dirty="0"/>
        </a:p>
      </cdr:txBody>
    </cdr:sp>
  </cdr:relSizeAnchor>
  <cdr:relSizeAnchor xmlns:cdr="http://schemas.openxmlformats.org/drawingml/2006/chartDrawing">
    <cdr:from>
      <cdr:x>0</cdr:x>
      <cdr:y>0.6341</cdr:y>
    </cdr:from>
    <cdr:to>
      <cdr:x>0.24194</cdr:x>
      <cdr:y>0.80194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-72008" y="2448272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i="1" dirty="0" smtClean="0"/>
            <a:t>Прочие мероприятия по благоустройству 12,8</a:t>
          </a:r>
          <a:endParaRPr lang="ru-RU" sz="800" b="1" i="1" dirty="0"/>
        </a:p>
      </cdr:txBody>
    </cdr:sp>
  </cdr:relSizeAnchor>
  <cdr:relSizeAnchor xmlns:cdr="http://schemas.openxmlformats.org/drawingml/2006/chartDrawing">
    <cdr:from>
      <cdr:x>0.25806</cdr:x>
      <cdr:y>0.78329</cdr:y>
    </cdr:from>
    <cdr:to>
      <cdr:x>0.48387</cdr:x>
      <cdr:y>0.88087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52128" y="3024336"/>
          <a:ext cx="1008112" cy="376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i="1" dirty="0" smtClean="0"/>
            <a:t>Уличное освещение 47,4</a:t>
          </a:r>
          <a:endParaRPr lang="ru-RU" sz="800" b="1" i="1" dirty="0"/>
        </a:p>
      </cdr:txBody>
    </cdr:sp>
  </cdr:relSizeAnchor>
  <cdr:relSizeAnchor xmlns:cdr="http://schemas.openxmlformats.org/drawingml/2006/chartDrawing">
    <cdr:from>
      <cdr:x>0.58065</cdr:x>
      <cdr:y>0.5968</cdr:y>
    </cdr:from>
    <cdr:to>
      <cdr:x>0.8871</cdr:x>
      <cdr:y>0.82059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92288" y="2304256"/>
          <a:ext cx="136815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700" b="1" i="1" dirty="0" smtClean="0"/>
            <a:t>Работы по уборке случайного мусора и несанкционированных свалок, благоустройству территорий общего пользования 68,0</a:t>
          </a:r>
          <a:endParaRPr lang="ru-RU" sz="700" b="1" i="1" dirty="0"/>
        </a:p>
      </cdr:txBody>
    </cdr:sp>
  </cdr:relSizeAnchor>
  <cdr:relSizeAnchor xmlns:cdr="http://schemas.openxmlformats.org/drawingml/2006/chartDrawing">
    <cdr:from>
      <cdr:x>0.17742</cdr:x>
      <cdr:y>0.1865</cdr:y>
    </cdr:from>
    <cdr:to>
      <cdr:x>0.5</cdr:x>
      <cdr:y>0.31705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92088" y="720080"/>
          <a:ext cx="14401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i="1" dirty="0" smtClean="0"/>
            <a:t>Содержание муниципальных сетей наружного освещения 44,0</a:t>
          </a:r>
          <a:endParaRPr lang="ru-RU" sz="800" b="1" i="1" dirty="0"/>
        </a:p>
      </cdr:txBody>
    </cdr:sp>
  </cdr:relSizeAnchor>
  <cdr:relSizeAnchor xmlns:cdr="http://schemas.openxmlformats.org/drawingml/2006/chartDrawing">
    <cdr:from>
      <cdr:x>0.54839</cdr:x>
      <cdr:y>0.9393</cdr:y>
    </cdr:from>
    <cdr:to>
      <cdr:x>0.70968</cdr:x>
      <cdr:y>0.95114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H="1" flipV="1">
          <a:off x="2448272" y="3626688"/>
          <a:ext cx="720080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A974-5B04-4957-89F4-7205BA04295E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678A1-D724-4FE2-A809-88DC1EC2B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78A1-D724-4FE2-A809-88DC1EC2B6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78A1-D724-4FE2-A809-88DC1EC2B6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78A1-D724-4FE2-A809-88DC1EC2B6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78A1-D724-4FE2-A809-88DC1EC2B6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78A1-D724-4FE2-A809-88DC1EC2B6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78A1-D724-4FE2-A809-88DC1EC2B63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001">
              <a:schemeClr val="accent1">
                <a:lumMod val="40000"/>
                <a:lumOff val="60000"/>
              </a:schemeClr>
            </a:gs>
            <a:gs pos="32001">
              <a:schemeClr val="accent5">
                <a:lumMod val="60000"/>
                <a:lumOff val="40000"/>
              </a:schemeClr>
            </a:gs>
            <a:gs pos="47000">
              <a:schemeClr val="accent3">
                <a:lumMod val="60000"/>
                <a:lumOff val="40000"/>
              </a:schemeClr>
            </a:gs>
            <a:gs pos="85001">
              <a:schemeClr val="accent4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d/Flag_of_Blagoveschensk_%28Amur_oblast%29.png?uselang=ru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мои документы\темы презентаций\картинки\Благовещенс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1197889" cy="1268760"/>
          </a:xfrm>
          <a:prstGeom prst="rect">
            <a:avLst/>
          </a:prstGeom>
          <a:noFill/>
        </p:spPr>
      </p:pic>
      <p:pic>
        <p:nvPicPr>
          <p:cNvPr id="1029" name="Picture 5" descr="http://dergachev.ru/images/Landscapes/Manchuria/04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6632"/>
            <a:ext cx="381642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2060848"/>
            <a:ext cx="5976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Отчет об исполнении городского бюджета за 2014 год</a:t>
            </a:r>
            <a:endParaRPr lang="ru-RU" sz="44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 descr="http://portamur.ru/upload/iblock/594/_and3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6632"/>
            <a:ext cx="183735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ortamur.ru/upload/iblock/9e4/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16633"/>
            <a:ext cx="1728192" cy="108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404664"/>
            <a:ext cx="4104456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Регулирование численности безнадзорных животных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15816" y="6093296"/>
            <a:ext cx="2016224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isometricOffAxis1Right">
              <a:rot lat="0" lon="21594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Развитие туризма в городе Благовещенске на 2010-2014 годы</a:t>
            </a:r>
            <a:endParaRPr lang="ru-RU" sz="1400" b="1" dirty="0"/>
          </a:p>
        </p:txBody>
      </p:sp>
      <p:sp>
        <p:nvSpPr>
          <p:cNvPr id="81" name="Блок-схема: узел 80"/>
          <p:cNvSpPr/>
          <p:nvPr/>
        </p:nvSpPr>
        <p:spPr>
          <a:xfrm>
            <a:off x="4788024" y="6165304"/>
            <a:ext cx="576064" cy="576064"/>
          </a:xfrm>
          <a:prstGeom prst="flowChartConnector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580112" y="4941168"/>
            <a:ext cx="288032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isometricOffAxis1Right">
              <a:rot lat="0" lon="21594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Строительство и реконструкция объектов муниципальной собственности в городе Благовещенске на 2012-2015 годы</a:t>
            </a:r>
            <a:endParaRPr lang="ru-RU" sz="1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652120" y="4005064"/>
            <a:ext cx="259228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isometricOffAxis1Right">
              <a:rot lat="0" lon="21594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Развитие субъектов малого и среднего предпринимательства в Амурской области в 2014-2020 годах</a:t>
            </a:r>
            <a:endParaRPr lang="ru-RU" sz="1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4221088"/>
            <a:ext cx="2088232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perspectiveHeroicExtremeLeftFacing">
              <a:rot lat="0" lon="0" rev="21594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Развитие сети автомобильных дорог общего пользования Амурской области в 2014-2020 годах</a:t>
            </a:r>
            <a:endParaRPr lang="ru-RU" sz="1400" b="1" dirty="0"/>
          </a:p>
        </p:txBody>
      </p:sp>
      <p:pic>
        <p:nvPicPr>
          <p:cNvPr id="28673" name="Picture 1" descr="C:\Users\User\Desktop\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88840"/>
            <a:ext cx="1872208" cy="971010"/>
          </a:xfrm>
          <a:prstGeom prst="rect">
            <a:avLst/>
          </a:prstGeom>
          <a:noFill/>
        </p:spPr>
      </p:pic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6" y="404664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067944" y="2606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0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Национальная экономика, млн.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404664"/>
            <a:ext cx="4176464" cy="57606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            Берегоукрепление и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реконструкция набережной р. Амур</a:t>
            </a:r>
            <a:endParaRPr lang="ru-R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876256" y="0"/>
            <a:ext cx="792088" cy="648072"/>
          </a:xfrm>
          <a:prstGeom prst="flowChartConnec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23928" y="3326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1,8</a:t>
            </a:r>
            <a:endParaRPr lang="ru-RU" sz="2000" b="1" dirty="0"/>
          </a:p>
        </p:txBody>
      </p:sp>
      <p:pic>
        <p:nvPicPr>
          <p:cNvPr id="29700" name="Picture 4" descr="http://www.irkutskgiprodor.ru/about/diploms/img/seaside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824" y="0"/>
            <a:ext cx="1584176" cy="118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5031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9702" name="Picture 6" descr="http://www.transyuga.ru/files/2006_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223859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перфолента 16"/>
          <p:cNvSpPr/>
          <p:nvPr/>
        </p:nvSpPr>
        <p:spPr>
          <a:xfrm>
            <a:off x="683568" y="3573016"/>
            <a:ext cx="4968552" cy="504056"/>
          </a:xfrm>
          <a:prstGeom prst="flowChartPunchedTap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Государственные и муниципальные программы</a:t>
            </a:r>
            <a:endParaRPr lang="ru-R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131840" y="1124744"/>
            <a:ext cx="576064" cy="504056"/>
          </a:xfrm>
          <a:prstGeom prst="flowChartConnector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87824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111,9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1268760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Субсидии </a:t>
            </a:r>
          </a:p>
          <a:p>
            <a:r>
              <a:rPr lang="ru-RU" sz="1400" b="1" dirty="0" smtClean="0">
                <a:latin typeface="Arial Narrow" pitchFamily="34" charset="0"/>
              </a:rPr>
              <a:t>транспортным предприятиям 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956376" y="2420888"/>
            <a:ext cx="504056" cy="432048"/>
          </a:xfrm>
          <a:prstGeom prst="flowChartConnector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123728" y="4365104"/>
            <a:ext cx="720080" cy="72008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2987824" y="2420888"/>
            <a:ext cx="576064" cy="504056"/>
          </a:xfrm>
          <a:prstGeom prst="flowChartConnector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0" y="20608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 smtClean="0">
                <a:latin typeface="Arial Narrow" pitchFamily="34" charset="0"/>
              </a:rPr>
              <a:t>Содержание учреждения, осуществляющего управление процессом перевозок и координацию работы пассажирского транспорта</a:t>
            </a:r>
            <a:endParaRPr lang="ru-RU" sz="1350" b="1" i="1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1800" y="2492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4,1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-2988840" y="3501008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1" dirty="0" smtClean="0"/>
          </a:p>
          <a:p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8028384" y="1268760"/>
            <a:ext cx="576064" cy="576064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884368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2,2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9704" name="Picture 8" descr="http://www.transport35.ru/images/stories/Remont_dorog_Vologda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268760"/>
            <a:ext cx="158417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0" y="29249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Средства резервных фондов на ликвидацию ЧС и последствий стихийных бедствий, на проведение неотложных аварийно-восстановительных работ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3347864" y="2924944"/>
            <a:ext cx="648072" cy="576064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34786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8,5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5589240"/>
            <a:ext cx="201622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HeroicExtremeLeftFacing">
              <a:rot lat="0" lon="0" rev="21594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Развитие автомобильных дорог местного значения и дорожного хозяйства города Благовещенска на 2009-2016 годы»</a:t>
            </a:r>
            <a:endParaRPr lang="ru-RU" sz="1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915816" y="4077072"/>
            <a:ext cx="201622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perspectiveHeroicExtremeLeftFacing">
              <a:rot lat="0" lon="0" rev="21594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Обеспечение безопасности дорожного движения в городе Благовещенске на 2012-2016 годы</a:t>
            </a:r>
            <a:endParaRPr lang="ru-RU" sz="1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915816" y="5013176"/>
            <a:ext cx="201622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HeroicExtremeLeftFacing">
              <a:rot lat="0" lon="0" rev="21594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Развитие автомобильных дорог местного значения и дорожного хозяйства города Благовещенска на 2009-2013 годы</a:t>
            </a:r>
            <a:endParaRPr lang="ru-RU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23728" y="4509120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278,4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3" name="Блок-схема: узел 52"/>
          <p:cNvSpPr/>
          <p:nvPr/>
        </p:nvSpPr>
        <p:spPr>
          <a:xfrm>
            <a:off x="8244408" y="4005064"/>
            <a:ext cx="576064" cy="57606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788024" y="6237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16,6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4860032" y="4221088"/>
            <a:ext cx="576064" cy="57606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8172400" y="40770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23,0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18864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806,6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360" y="24208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1,9</a:t>
            </a:r>
            <a:endParaRPr lang="ru-RU" b="1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2195736" y="5877272"/>
            <a:ext cx="648072" cy="57606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97971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17,2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652120" y="5949280"/>
            <a:ext cx="28083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isometricOffAxis1Right">
              <a:rot lat="0" lon="21594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Развитие малого и среднего предпринимательства в городе Благовещенске на 2012-2014 годы</a:t>
            </a:r>
            <a:endParaRPr lang="ru-RU" sz="1400" b="1" dirty="0"/>
          </a:p>
        </p:txBody>
      </p:sp>
      <p:sp>
        <p:nvSpPr>
          <p:cNvPr id="59" name="Блок-схема: узел 58"/>
          <p:cNvSpPr/>
          <p:nvPr/>
        </p:nvSpPr>
        <p:spPr>
          <a:xfrm>
            <a:off x="8316416" y="5013176"/>
            <a:ext cx="540568" cy="504056"/>
          </a:xfrm>
          <a:prstGeom prst="flowChartConnector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0" name="Блок-схема: узел 59"/>
          <p:cNvSpPr/>
          <p:nvPr/>
        </p:nvSpPr>
        <p:spPr>
          <a:xfrm>
            <a:off x="4860032" y="5229200"/>
            <a:ext cx="576064" cy="576064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860032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1,2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8316416" y="6021288"/>
            <a:ext cx="504056" cy="50405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8316416" y="6093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0,5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7" name="Левая фигурная скобка 66"/>
          <p:cNvSpPr/>
          <p:nvPr/>
        </p:nvSpPr>
        <p:spPr>
          <a:xfrm rot="16200000">
            <a:off x="-1908720" y="3212976"/>
            <a:ext cx="504056" cy="4680520"/>
          </a:xfrm>
          <a:prstGeom prst="leftBrace">
            <a:avLst>
              <a:gd name="adj1" fmla="val 40040"/>
              <a:gd name="adj2" fmla="val 50658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4860032" y="5301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3,5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16416" y="5085184"/>
            <a:ext cx="61156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2,0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27776" y="3068960"/>
            <a:ext cx="2016224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    </a:t>
            </a:r>
            <a:r>
              <a:rPr lang="ru-RU" sz="1400" b="1" dirty="0" smtClean="0">
                <a:latin typeface="Arial Narrow" pitchFamily="34" charset="0"/>
              </a:rPr>
              <a:t>Мероприятия по землеустройству и землепользованию 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92080" y="2060848"/>
            <a:ext cx="25202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Муниципальная программа «Доступная среда»</a:t>
            </a:r>
          </a:p>
          <a:p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(установлено 6 вызывных светофорных объектов)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364088" y="10527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Дорожное хозяйство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64088" y="134076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Строительство дорог в районе 5-й стройки (для многодетных семей)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95936" y="28529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магистральных улиц Северного планировочного района (ул.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Шафира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, ул.Муравьева-Амурского, ул.Зеленая)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3" name="Блок-схема: узел 82"/>
          <p:cNvSpPr/>
          <p:nvPr/>
        </p:nvSpPr>
        <p:spPr>
          <a:xfrm>
            <a:off x="6660232" y="3068960"/>
            <a:ext cx="540568" cy="504056"/>
          </a:xfrm>
          <a:prstGeom prst="flowChartConnector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6660232" y="314096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10,0</a:t>
            </a:r>
            <a:endParaRPr lang="ru-RU" sz="1600" b="1" dirty="0"/>
          </a:p>
        </p:txBody>
      </p:sp>
      <p:sp>
        <p:nvSpPr>
          <p:cNvPr id="85" name="Блок-схема: узел 84"/>
          <p:cNvSpPr/>
          <p:nvPr/>
        </p:nvSpPr>
        <p:spPr>
          <a:xfrm>
            <a:off x="8603432" y="3068960"/>
            <a:ext cx="540568" cy="504056"/>
          </a:xfrm>
          <a:prstGeom prst="flowChartConnector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8604448" y="31409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1,5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 рамках реализации муниципальной программы «Обеспечение безопасности дорожного движения в городе Благовещенске на 2012-2016 годы» выполнено строительство транспортного светофорного объекта на перекрестке ул.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Игнатьевское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шоссе- ул.Василенко, устройство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леерных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пешеходных ограждений на перекрестке ул.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Игнатьевское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шоссе-ул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. Василенко, устройство тротуаров на данном перекрестке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166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Мероприятия в рамках муниципальных  программ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35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 рамках реализации муниципальной программы «Развитие туризма в городе Благовещенске на 2010-2018 годы» выполнено благоустройство парка «Дружба» в сумме 2 254,8 тыс. рублей и реконструкция канализационного коллектора от Северного жилого района до очистных сооружений канализации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 рамках реализации муниципальной программы "Развитие автомобильных дорог местного значения и дорожного хозяйства города Благовещенска на 2009-2016 годы" произведен ремонт 4300 кв.м. асфальтобетонного покрытия дорог : ул.Кольцевая от ул.Трудовой до ул.Театральной (четная сторона), ул.Кольцевая от ул.Театральной до ул.Трудовой (нечетная сторона), ул.Кольцевая от ул.Островского до ул.Трудовой (четная сторона), ул.Кольцевая от ул.50 лет Октября до ул.Островского (четная сторона),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ул.Кантемирова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от ул.Институтской до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Игнатьевского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шоссе (четная сторона),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ул.Кантемирова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от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Игнатьевского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шоссе до ул.Институтской (нечетная сторона), ул.Институтская от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ул.Кантемирова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до ул.Студенческой (четная сторона), ул.Институтская от ул.Студенческой до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ул.Кантемирова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(нечетная сторона), ул.Институтская от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ул.Кантемирова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до ул.Дьяченко (нечетная сторона).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69160"/>
            <a:ext cx="79897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 рамках муниципальной программы "Создание доступной среды жизнедеятельности инвалидов и других маломобильных групп населения в городе Благовещенске на 2013-2015 годы»  обустроено 6 вызывных светофорных объектов по следующим адресам: ул. Павлика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Морозова-пер.Южный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; ул. Василенко (район областной больницы); ул. Чайковского, 175 (школа № 17); ул. 50 лет Октября (между ул. Текстильная и ул. Кольцевая); ул. Октябрьская (район Онкологического диспансера); ул. Ленина (район ул. Нагорная).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483768" y="5445224"/>
            <a:ext cx="14401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Ремонт дворовых территорий </a:t>
            </a:r>
            <a:endParaRPr lang="ru-RU" sz="1200" b="1" dirty="0" smtClean="0">
              <a:latin typeface="Arial Narrow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3563888" y="5229200"/>
            <a:ext cx="504056" cy="504056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Жилищно-коммунальное  хозяйство, </a:t>
            </a:r>
            <a:r>
              <a:rPr lang="ru-RU" sz="1600" b="1" i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млн. руб.</a:t>
            </a:r>
            <a:endParaRPr lang="ru-RU" b="1" i="1" dirty="0" smtClean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439248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Неблагоустроенный жилищный фонд и общежития - 22,4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295232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Ремонт муниципального фонда – 0,6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388843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Субсидии на возмещение затрат по текущему ремонту жилых помещений ветеранам ВОВ – 3,5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8840"/>
            <a:ext cx="367240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Переселение граждан из аварийного жилищного фонда – 525,2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28800"/>
            <a:ext cx="324036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Содержание муниципального фонда -0,4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68960"/>
            <a:ext cx="3563888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Средства резервного фонда на содержание ПВР – 1,2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63480" y="764704"/>
            <a:ext cx="4680520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lt1"/>
                </a:solidFill>
                <a:latin typeface="Arial Narrow" pitchFamily="34" charset="0"/>
              </a:rPr>
              <a:t>Предоставление услуг населению в отделениях бань  - 8,3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5648" y="404664"/>
            <a:ext cx="3168352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Arial Narrow" pitchFamily="34" charset="0"/>
              </a:rPr>
              <a:t>С</a:t>
            </a:r>
            <a:r>
              <a:rPr lang="ru-RU" sz="1400" b="1" dirty="0" smtClean="0">
                <a:solidFill>
                  <a:schemeClr val="lt1"/>
                </a:solidFill>
                <a:latin typeface="Arial Narrow" pitchFamily="34" charset="0"/>
              </a:rPr>
              <a:t>одержание газового оборудования 1,9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1472" y="1052736"/>
            <a:ext cx="475252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lt1"/>
                </a:solidFill>
                <a:latin typeface="Arial Narrow" pitchFamily="34" charset="0"/>
              </a:rPr>
              <a:t>МП «Развитие и модернизация систем коммунальной инфраструктуры города Благовещенска на 2009-2014 годы»  -  13,5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5448" y="1556792"/>
            <a:ext cx="4968552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lt1"/>
                </a:solidFill>
                <a:latin typeface="Arial Narrow" pitchFamily="34" charset="0"/>
              </a:rPr>
              <a:t>Компенсация выпадающих доходов теплоснабжающих организаций – 11,9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7496" y="1844824"/>
            <a:ext cx="45365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lt1"/>
                </a:solidFill>
                <a:latin typeface="Arial Narrow" pitchFamily="34" charset="0"/>
              </a:rPr>
              <a:t>«Экономическое и социальное развитие Дальнего Востока и Забайкалья на период до 2013 года» - </a:t>
            </a:r>
            <a:r>
              <a:rPr lang="ru-RU" sz="1400" b="1" dirty="0" smtClean="0">
                <a:solidFill>
                  <a:schemeClr val="lt1"/>
                </a:solidFill>
                <a:latin typeface="Arial Narrow" pitchFamily="34" charset="0"/>
              </a:rPr>
              <a:t>300,2</a:t>
            </a:r>
            <a:endParaRPr lang="ru-RU" sz="1400" b="1" dirty="0" smtClean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429000"/>
            <a:ext cx="43204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lt1"/>
                </a:solidFill>
                <a:latin typeface="Arial Narrow" pitchFamily="34" charset="0"/>
              </a:rPr>
              <a:t>Подпрограмма </a:t>
            </a:r>
            <a:r>
              <a:rPr lang="ru-RU" sz="1200" b="1" dirty="0" smtClean="0">
                <a:solidFill>
                  <a:schemeClr val="lt1"/>
                </a:solidFill>
                <a:latin typeface="Arial Narrow" pitchFamily="34" charset="0"/>
              </a:rPr>
              <a:t>«</a:t>
            </a:r>
            <a:r>
              <a:rPr lang="ru-RU" sz="1200" dirty="0" smtClean="0"/>
              <a:t>«Обеспечение доступности коммунальных услуг, повышение качества и надёжности жилищно-коммунального обслуживания населения» государственной программы «Модернизация жилищно-коммунального </a:t>
            </a:r>
            <a:r>
              <a:rPr lang="ru-RU" sz="1200" dirty="0" smtClean="0"/>
              <a:t>комплекса…</a:t>
            </a:r>
            <a:r>
              <a:rPr lang="ru-RU" sz="1200" b="1" dirty="0" smtClean="0">
                <a:solidFill>
                  <a:schemeClr val="lt1"/>
                </a:solidFill>
                <a:latin typeface="Arial Narrow" pitchFamily="34" charset="0"/>
              </a:rPr>
              <a:t>» </a:t>
            </a:r>
            <a:r>
              <a:rPr lang="ru-RU" sz="1200" b="1" dirty="0" smtClean="0">
                <a:solidFill>
                  <a:schemeClr val="lt1"/>
                </a:solidFill>
                <a:latin typeface="Arial Narrow" pitchFamily="34" charset="0"/>
              </a:rPr>
              <a:t>– </a:t>
            </a:r>
            <a:r>
              <a:rPr lang="ru-RU" sz="1200" b="1" dirty="0" smtClean="0">
                <a:latin typeface="Arial Narrow" pitchFamily="34" charset="0"/>
              </a:rPr>
              <a:t>86,8</a:t>
            </a:r>
            <a:endParaRPr lang="ru-RU" sz="1200" b="1" dirty="0" smtClean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7744" y="4797152"/>
            <a:ext cx="20162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Покрытие спортивных площадок во дворах</a:t>
            </a:r>
            <a:endParaRPr lang="ru-RU" sz="1200" b="1" dirty="0" smtClean="0">
              <a:latin typeface="Arial Narrow" pitchFamily="34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707904" y="4509120"/>
            <a:ext cx="504056" cy="504056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3995936" y="5013176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4" idx="6"/>
          </p:cNvCxnSpPr>
          <p:nvPr/>
        </p:nvCxnSpPr>
        <p:spPr>
          <a:xfrm flipH="1">
            <a:off x="4211960" y="4653136"/>
            <a:ext cx="720080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512" y="4581128"/>
            <a:ext cx="1872208" cy="900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Содержание учреждения, осуществляющего функции заказчика по строительству объектов капитального строительства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57" name="Блок-схема: узел 56"/>
          <p:cNvSpPr/>
          <p:nvPr/>
        </p:nvSpPr>
        <p:spPr>
          <a:xfrm>
            <a:off x="1403648" y="5229200"/>
            <a:ext cx="576064" cy="50405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259632" y="53012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30,9</a:t>
            </a:r>
            <a:endParaRPr lang="ru-RU" sz="1600" b="1" dirty="0"/>
          </a:p>
        </p:txBody>
      </p:sp>
      <p:pic>
        <p:nvPicPr>
          <p:cNvPr id="59" name="Picture 2" descr="http://www.uk-gorod.ru/images/portfolio/bl/lub12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949280"/>
            <a:ext cx="1008112" cy="78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3707904" y="45811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0,5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60" name="Picture 6" descr="http://www.dvocu.ru/_ph/6/2/85716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865" y="2780928"/>
            <a:ext cx="971135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4" descr="http://strana.ru/media/images/uploaded/gallery_promo19037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780928"/>
            <a:ext cx="1007650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Picture 8" descr="http://tvgorod.ru/uploads/posts/2013-07/1374207634_13_0009_2013-07-19_10242000024814-19-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949280"/>
            <a:ext cx="1296144" cy="76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TextBox 62"/>
          <p:cNvSpPr txBox="1"/>
          <p:nvPr/>
        </p:nvSpPr>
        <p:spPr>
          <a:xfrm>
            <a:off x="179512" y="5589240"/>
            <a:ext cx="1224136" cy="938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/>
              <a:t>Содержание управления жилищно-коммунального хозяйства</a:t>
            </a:r>
            <a:endParaRPr lang="ru-RU" sz="1100" b="1" dirty="0"/>
          </a:p>
        </p:txBody>
      </p:sp>
      <p:sp>
        <p:nvSpPr>
          <p:cNvPr id="64" name="Блок-схема: узел 63"/>
          <p:cNvSpPr/>
          <p:nvPr/>
        </p:nvSpPr>
        <p:spPr>
          <a:xfrm>
            <a:off x="1115616" y="6237312"/>
            <a:ext cx="504056" cy="476672"/>
          </a:xfrm>
          <a:prstGeom prst="flowChartConnector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115616" y="630932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29,1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4716016" y="332656"/>
            <a:ext cx="1008112" cy="36004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4716016" y="33265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1 362,1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564904"/>
            <a:ext cx="392392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Приобретение жилья гражданам,  утратившим помещения в результате ЧС, вызванной паводком – 15,2</a:t>
            </a:r>
            <a:endParaRPr lang="ru-RU" sz="1600" dirty="0"/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4499992" y="2852936"/>
          <a:ext cx="4464496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067944" y="2420888"/>
            <a:ext cx="5076056" cy="292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Arial Narrow" pitchFamily="34" charset="0"/>
              </a:rPr>
              <a:t>Капитальные вложения в </a:t>
            </a:r>
            <a:r>
              <a:rPr lang="ru-RU" sz="1300" b="1" dirty="0" smtClean="0">
                <a:latin typeface="Arial Narrow" pitchFamily="34" charset="0"/>
              </a:rPr>
              <a:t>объекты муниципальной собственности – 5,2</a:t>
            </a:r>
            <a:endParaRPr lang="ru-RU" sz="1300" b="1" dirty="0" smtClean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3888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34,1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единительная линия 63"/>
          <p:cNvCxnSpPr/>
          <p:nvPr/>
        </p:nvCxnSpPr>
        <p:spPr>
          <a:xfrm>
            <a:off x="971600" y="4077072"/>
            <a:ext cx="0" cy="12961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971600" y="5373216"/>
            <a:ext cx="36004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51520" y="2060848"/>
            <a:ext cx="31683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Национальная безопасность и правоохранительная деятельность, </a:t>
            </a:r>
            <a:r>
              <a:rPr lang="ru-RU" sz="1400" b="1" i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млн. руб.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692696"/>
            <a:ext cx="33843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Функционирование управления по делам ГО и ЧС города Благовещенска </a:t>
            </a:r>
            <a:endParaRPr lang="ru-RU" sz="1400" dirty="0"/>
          </a:p>
        </p:txBody>
      </p:sp>
      <p:pic>
        <p:nvPicPr>
          <p:cNvPr id="6" name="Picture 10" descr="https://encrypted-tbn1.gstatic.com/images?q=tbn:ANd9GcShS5qMzNZQ8pr6Kx0EVUl1EZIul2u06319VtK_GTpNtje__un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00" y="548680"/>
            <a:ext cx="815716" cy="79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5112568" cy="523220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Проведено 26 мероприятий по обеспечению безопасности людей на водных объектах, охраны жизни и здоровья людей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4499992" y="692696"/>
            <a:ext cx="504056" cy="504056"/>
          </a:xfrm>
          <a:prstGeom prst="flowChartConnector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148064" y="1340768"/>
            <a:ext cx="576064" cy="504056"/>
          </a:xfrm>
          <a:prstGeom prst="flowChartConnector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27984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44,3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14127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2,0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3356992"/>
            <a:ext cx="4752528" cy="73866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dk1"/>
                </a:solidFill>
                <a:latin typeface="Arial Narrow" pitchFamily="34" charset="0"/>
              </a:rPr>
              <a:t>«</a:t>
            </a:r>
            <a:r>
              <a:rPr lang="ru-RU" sz="1400" b="1" dirty="0" smtClean="0">
                <a:solidFill>
                  <a:schemeClr val="dk1"/>
                </a:solidFill>
                <a:latin typeface="Arial Narrow" pitchFamily="34" charset="0"/>
              </a:rPr>
              <a:t>Обеспечение первичных мер пожарной безопасности  в границах муниципального образования города Благовещенска на 2012-2014 годы»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4437112"/>
            <a:ext cx="288032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Arial Narrow" pitchFamily="34" charset="0"/>
              </a:rPr>
              <a:t>обновление минерализированных полос;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latin typeface="Arial Narrow" pitchFamily="34" charset="0"/>
              </a:rPr>
              <a:t>обслуживание </a:t>
            </a:r>
            <a:r>
              <a:rPr lang="ru-RU" sz="1600" b="1" i="1" dirty="0" smtClean="0">
                <a:latin typeface="Arial Narrow" pitchFamily="34" charset="0"/>
              </a:rPr>
              <a:t>12 видеокамер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latin typeface="Arial Narrow" pitchFamily="34" charset="0"/>
              </a:rPr>
              <a:t>- </a:t>
            </a:r>
            <a:r>
              <a:rPr lang="ru-RU" sz="1600" b="1" i="1" dirty="0" smtClean="0">
                <a:latin typeface="Arial Narrow" pitchFamily="34" charset="0"/>
              </a:rPr>
              <a:t>приобретение автомобиля;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latin typeface="Arial Narrow" pitchFamily="34" charset="0"/>
              </a:rPr>
              <a:t>изготовление памяток и баннера;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latin typeface="Arial Narrow" pitchFamily="34" charset="0"/>
              </a:rPr>
              <a:t>приобретение  ГСМ.</a:t>
            </a:r>
            <a:endParaRPr lang="ru-RU" sz="1400" i="1" dirty="0">
              <a:latin typeface="Arial Narrow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427984" y="3717032"/>
            <a:ext cx="648072" cy="648072"/>
          </a:xfrm>
          <a:prstGeom prst="flowChartConnector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55976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2,8</a:t>
            </a:r>
            <a:endParaRPr lang="ru-RU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-1260648" y="5445224"/>
            <a:ext cx="720080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940152" y="620688"/>
            <a:ext cx="288032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Подпрограмма </a:t>
            </a:r>
            <a:r>
              <a:rPr lang="ru-RU" sz="1600" b="1" dirty="0" smtClean="0">
                <a:latin typeface="Arial Narrow" pitchFamily="34" charset="0"/>
              </a:rPr>
              <a:t>"Профилактика </a:t>
            </a:r>
            <a:r>
              <a:rPr lang="ru-RU" sz="1600" b="1" dirty="0" smtClean="0">
                <a:latin typeface="Arial Narrow" pitchFamily="34" charset="0"/>
              </a:rPr>
              <a:t>правонарушений, профилактика терроризма и экстремизма"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21" name="Picture 12" descr="http://portamur.ru/upload/iblock/b99/hdm---bmslvrxhkcxjpzeo-magg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05264"/>
            <a:ext cx="1152128" cy="82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www.digitlife.ru/digitalhome/cordless/video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653136"/>
            <a:ext cx="864096" cy="93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трелка вниз 23"/>
          <p:cNvSpPr/>
          <p:nvPr/>
        </p:nvSpPr>
        <p:spPr>
          <a:xfrm>
            <a:off x="7164288" y="1700808"/>
            <a:ext cx="432048" cy="504056"/>
          </a:xfrm>
          <a:prstGeom prst="downArrow">
            <a:avLst>
              <a:gd name="adj1" fmla="val 4585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олна 25"/>
          <p:cNvSpPr/>
          <p:nvPr/>
        </p:nvSpPr>
        <p:spPr>
          <a:xfrm>
            <a:off x="5220072" y="1988840"/>
            <a:ext cx="3923928" cy="2592288"/>
          </a:xfrm>
          <a:prstGeom prst="wave">
            <a:avLst>
              <a:gd name="adj1" fmla="val 12500"/>
              <a:gd name="adj2" fmla="val -7789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8028384" y="1556792"/>
            <a:ext cx="720080" cy="648072"/>
          </a:xfrm>
          <a:prstGeom prst="flowChartConnector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956376" y="17008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1,1</a:t>
            </a:r>
            <a:endParaRPr lang="ru-RU" sz="1600" b="1" dirty="0"/>
          </a:p>
        </p:txBody>
      </p:sp>
      <p:pic>
        <p:nvPicPr>
          <p:cNvPr id="27652" name="Picture 4" descr="http://synesis.ru/assets/images/otrasli/bezopasnyj-gor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41168"/>
            <a:ext cx="316835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 rot="780000">
            <a:off x="5686900" y="2308880"/>
            <a:ext cx="3066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Arial Narrow" pitchFamily="34" charset="0"/>
              </a:rPr>
              <a:t>Развитие аппаратно-программного </a:t>
            </a:r>
            <a:r>
              <a:rPr lang="ru-RU" sz="1500" b="1" i="1" dirty="0" smtClean="0">
                <a:latin typeface="Arial Narrow" pitchFamily="34" charset="0"/>
              </a:rPr>
              <a:t>комплекса «Безопасный город» (приобретение </a:t>
            </a:r>
            <a:r>
              <a:rPr lang="ru-RU" sz="1500" b="1" i="1" dirty="0" smtClean="0">
                <a:latin typeface="Arial Narrow" pitchFamily="34" charset="0"/>
              </a:rPr>
              <a:t> и  монтаж 12  </a:t>
            </a:r>
            <a:r>
              <a:rPr lang="ru-RU" sz="1500" b="1" i="1" dirty="0" smtClean="0">
                <a:latin typeface="Arial Narrow" pitchFamily="34" charset="0"/>
              </a:rPr>
              <a:t>дополнительных видеокамер,  их </a:t>
            </a:r>
            <a:r>
              <a:rPr lang="ru-RU" sz="1500" b="1" i="1" dirty="0" smtClean="0">
                <a:latin typeface="Arial Narrow" pitchFamily="34" charset="0"/>
              </a:rPr>
              <a:t>монтаж,  организация доступа к единой городской системе видеонаблюдения</a:t>
            </a:r>
            <a:endParaRPr lang="ru-RU" sz="1500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2051556"/>
            <a:ext cx="316835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Муниципальные программы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560" y="2617748"/>
            <a:ext cx="4752528" cy="52322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dk1"/>
                </a:solidFill>
                <a:latin typeface="Arial Narrow" pitchFamily="34" charset="0"/>
              </a:rPr>
              <a:t>«Профилактика нарушений общественного порядка в  городе </a:t>
            </a:r>
            <a:r>
              <a:rPr lang="ru-RU" sz="1400" b="1" dirty="0" smtClean="0">
                <a:solidFill>
                  <a:schemeClr val="dk1"/>
                </a:solidFill>
                <a:latin typeface="Arial Narrow" pitchFamily="34" charset="0"/>
              </a:rPr>
              <a:t>Благовещенска на 2012-2014 годы»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95536" y="2420888"/>
            <a:ext cx="0" cy="122413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95536" y="2852936"/>
            <a:ext cx="21602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95536" y="3645024"/>
            <a:ext cx="216024" cy="9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Блок-схема: узел 70"/>
          <p:cNvSpPr/>
          <p:nvPr/>
        </p:nvSpPr>
        <p:spPr>
          <a:xfrm>
            <a:off x="5076056" y="2132856"/>
            <a:ext cx="648072" cy="648072"/>
          </a:xfrm>
          <a:prstGeom prst="flowChartConnector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5148064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7,9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9/9d/Flag_of_Blagoveschensk_%28Amur_oblast%29.png?uselang=ru"/>
          <p:cNvPicPr>
            <a:picLocks noChangeAspect="1" noChangeArrowheads="1"/>
          </p:cNvPicPr>
          <p:nvPr/>
        </p:nvPicPr>
        <p:blipFill>
          <a:blip r:embed="rId2" cstate="print">
            <a:lum bright="62000" contrast="-7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188640"/>
            <a:ext cx="9171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Общегосударственные вопросы</a:t>
            </a:r>
            <a:r>
              <a:rPr lang="ru-RU" b="1" i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, </a:t>
            </a:r>
            <a:r>
              <a:rPr lang="ru-RU" sz="1600" b="1" i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млн. руб. </a:t>
            </a:r>
            <a:endParaRPr lang="ru-RU" b="1" i="1" dirty="0" smtClean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836712"/>
            <a:ext cx="5760640" cy="5232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Содержание муниципального казённого учреждения «Благовещенский городской жилищный центр»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484784"/>
            <a:ext cx="5040560" cy="30777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Содержание МУ «</a:t>
            </a:r>
            <a:r>
              <a:rPr lang="ru-RU" sz="1400" b="1" dirty="0" err="1" smtClean="0">
                <a:latin typeface="Arial Narrow" pitchFamily="34" charset="0"/>
              </a:rPr>
              <a:t>Эксплутационно-хозяйственная</a:t>
            </a:r>
            <a:r>
              <a:rPr lang="ru-RU" sz="1400" b="1" dirty="0" smtClean="0">
                <a:latin typeface="Arial Narrow" pitchFamily="34" charset="0"/>
              </a:rPr>
              <a:t> служба»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5856" y="1916832"/>
            <a:ext cx="5040560" cy="5232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Финансовое поощрение за заслуги перед муниципальным образованием городом Благовещенском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9912" y="2492896"/>
            <a:ext cx="5112568" cy="30777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Расходы на оплату исполнительных документов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7944" y="3573016"/>
            <a:ext cx="4752528" cy="73866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Организацией предоставления муниципальных услуг на базе многофункционального центра предоставления государственных и муниципальных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9872" y="2924944"/>
            <a:ext cx="4608512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Оплата органами местного самоуправления членских и целевых взносов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856" y="5949280"/>
            <a:ext cx="5544616" cy="73866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Мероприятия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по предупреждению и ликвидации чрезвычайных ситуаций и последствий стихийных бедствий в Амурской области в 2013 году за счет средств резервного фонда Правительства РФ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8388424" y="836712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740352" y="1916832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8388424" y="2420888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8388424" y="3789040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7596336" y="2924944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8460432" y="6021288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884368" y="1412776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388424" y="9087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r>
              <a:rPr lang="en-US" sz="1600" b="1" dirty="0" smtClean="0"/>
              <a:t>6</a:t>
            </a:r>
            <a:r>
              <a:rPr lang="ru-RU" sz="1600" b="1" dirty="0" smtClean="0"/>
              <a:t>,</a:t>
            </a:r>
            <a:r>
              <a:rPr lang="en-US" sz="1600" b="1" dirty="0" smtClean="0"/>
              <a:t>2</a:t>
            </a:r>
            <a:endParaRPr lang="ru-R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812360" y="14847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74</a:t>
            </a:r>
            <a:r>
              <a:rPr lang="ru-RU" sz="1600" b="1" dirty="0" smtClean="0"/>
              <a:t>,7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668344" y="198884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4,2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244408" y="24928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61</a:t>
            </a:r>
            <a:r>
              <a:rPr lang="ru-RU" sz="1600" b="1" dirty="0" smtClean="0"/>
              <a:t>,5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316416" y="38610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4</a:t>
            </a:r>
            <a:r>
              <a:rPr lang="ru-RU" sz="1600" b="1" dirty="0" smtClean="0"/>
              <a:t>1,</a:t>
            </a:r>
            <a:r>
              <a:rPr lang="en-US" sz="1600" b="1" dirty="0" smtClean="0"/>
              <a:t>1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24328" y="299695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1,3</a:t>
            </a:r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388424" y="60932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1,0</a:t>
            </a:r>
            <a:endParaRPr lang="ru-RU" sz="1600" b="1" dirty="0"/>
          </a:p>
        </p:txBody>
      </p:sp>
      <p:graphicFrame>
        <p:nvGraphicFramePr>
          <p:cNvPr id="50" name="Диаграмма 49"/>
          <p:cNvGraphicFramePr/>
          <p:nvPr/>
        </p:nvGraphicFramePr>
        <p:xfrm>
          <a:off x="0" y="836712"/>
          <a:ext cx="4211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139952" y="4437112"/>
            <a:ext cx="4752528" cy="73866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Содержание пункта длительного пребывания пострадавших от наводнения за счет средств резервного фонда администрации города Благовещенска</a:t>
            </a:r>
          </a:p>
        </p:txBody>
      </p:sp>
      <p:sp>
        <p:nvSpPr>
          <p:cNvPr id="31" name="Блок-схема: узел 30"/>
          <p:cNvSpPr/>
          <p:nvPr/>
        </p:nvSpPr>
        <p:spPr>
          <a:xfrm>
            <a:off x="8388424" y="4653136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316416" y="47251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</a:t>
            </a:r>
            <a:r>
              <a:rPr lang="ru-RU" b="1" dirty="0" smtClean="0"/>
              <a:t>,</a:t>
            </a:r>
            <a:r>
              <a:rPr lang="en-US" b="1" dirty="0" smtClean="0"/>
              <a:t>8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283968" y="5301208"/>
            <a:ext cx="4355976" cy="5232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Выполнение мероприятий в рамках муниципальных программ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58" name="Блок-схема: узел 57"/>
          <p:cNvSpPr/>
          <p:nvPr/>
        </p:nvSpPr>
        <p:spPr>
          <a:xfrm>
            <a:off x="8316416" y="5301208"/>
            <a:ext cx="504056" cy="504056"/>
          </a:xfrm>
          <a:prstGeom prst="flowChartConnec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8316416" y="53732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0,1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188641"/>
            <a:ext cx="857383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Основные параметры городского бюджета, млн. руб., % от плана</a:t>
            </a:r>
            <a:b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1247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4427984" y="908720"/>
            <a:ext cx="1512168" cy="1080120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Дефицит  </a:t>
            </a:r>
            <a: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2 219,6</a:t>
            </a:r>
            <a:endParaRPr lang="ru-RU" b="1" i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вал 53"/>
          <p:cNvSpPr/>
          <p:nvPr/>
        </p:nvSpPr>
        <p:spPr>
          <a:xfrm>
            <a:off x="971600" y="4365104"/>
            <a:ext cx="576064" cy="576064"/>
          </a:xfrm>
          <a:prstGeom prst="ellipse">
            <a:avLst/>
          </a:prstGeom>
          <a:gradFill>
            <a:gsLst>
              <a:gs pos="0">
                <a:srgbClr val="FFCC00"/>
              </a:gs>
              <a:gs pos="50000">
                <a:srgbClr val="FFFF0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663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Доходы за 2014 год, млн. руб., </a:t>
            </a:r>
            <a:r>
              <a:rPr lang="ru-RU" sz="24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% от плана </a:t>
            </a:r>
            <a:endParaRPr lang="ru-RU" sz="2800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559136" y="4548164"/>
            <a:ext cx="285600" cy="27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Franklin Gothic Book" pitchFamily="34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4355976" y="836712"/>
            <a:ext cx="453650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i="1" dirty="0" smtClean="0">
                <a:latin typeface="Batang" pitchFamily="18" charset="-127"/>
                <a:ea typeface="Batang" pitchFamily="18" charset="-127"/>
              </a:rPr>
              <a:t>Поступление налоговых доходов</a:t>
            </a:r>
            <a:endParaRPr lang="ru-RU" sz="2000" b="1" i="1" dirty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58" name="Диаграмма 57"/>
          <p:cNvGraphicFramePr/>
          <p:nvPr/>
        </p:nvGraphicFramePr>
        <p:xfrm>
          <a:off x="4427984" y="1340768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Овал 59"/>
          <p:cNvSpPr/>
          <p:nvPr/>
        </p:nvSpPr>
        <p:spPr>
          <a:xfrm>
            <a:off x="6012160" y="2348880"/>
            <a:ext cx="432048" cy="4320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012160" y="242088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97,1%</a:t>
            </a:r>
            <a:endParaRPr lang="ru-RU" sz="1100" dirty="0"/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4067944" y="3717032"/>
            <a:ext cx="4752528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i="1" dirty="0" smtClean="0">
                <a:latin typeface="Batang" pitchFamily="18" charset="-127"/>
                <a:ea typeface="Batang" pitchFamily="18" charset="-127"/>
              </a:rPr>
              <a:t>Поступление неналоговых доходов</a:t>
            </a:r>
            <a:endParaRPr lang="ru-RU" sz="2000" b="1" i="1" dirty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62" name="Диаграмма 61"/>
          <p:cNvGraphicFramePr/>
          <p:nvPr/>
        </p:nvGraphicFramePr>
        <p:xfrm>
          <a:off x="3851920" y="4149080"/>
          <a:ext cx="5112568" cy="293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39552" y="836712"/>
            <a:ext cx="3240360" cy="50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i="1" dirty="0">
                <a:latin typeface="Batang" pitchFamily="18" charset="-127"/>
                <a:ea typeface="Batang" pitchFamily="18" charset="-127"/>
              </a:rPr>
              <a:t>Структура  </a:t>
            </a:r>
            <a:r>
              <a:rPr lang="ru-RU" sz="2400" b="1" i="1" dirty="0" smtClean="0">
                <a:latin typeface="Batang" pitchFamily="18" charset="-127"/>
                <a:ea typeface="Batang" pitchFamily="18" charset="-127"/>
              </a:rPr>
              <a:t>доходов</a:t>
            </a:r>
            <a:endParaRPr lang="ru-RU" sz="2400" b="1" i="1" dirty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8" name="Диаграмма 47"/>
          <p:cNvGraphicFramePr/>
          <p:nvPr/>
        </p:nvGraphicFramePr>
        <p:xfrm>
          <a:off x="323528" y="1556792"/>
          <a:ext cx="35283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Овал 48"/>
          <p:cNvSpPr/>
          <p:nvPr/>
        </p:nvSpPr>
        <p:spPr>
          <a:xfrm>
            <a:off x="3059832" y="1844824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59832" y="198884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94,3%</a:t>
            </a:r>
            <a:endParaRPr lang="ru-RU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71600" y="443711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91,3%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251520" y="332656"/>
            <a:ext cx="8288702" cy="3960441"/>
            <a:chOff x="3072384" y="2132126"/>
            <a:chExt cx="5847127" cy="4585668"/>
          </a:xfrm>
        </p:grpSpPr>
        <p:grpSp>
          <p:nvGrpSpPr>
            <p:cNvPr id="5" name="Группа 37"/>
            <p:cNvGrpSpPr>
              <a:grpSpLocks/>
            </p:cNvGrpSpPr>
            <p:nvPr/>
          </p:nvGrpSpPr>
          <p:grpSpPr bwMode="auto">
            <a:xfrm>
              <a:off x="3072384" y="2132126"/>
              <a:ext cx="5847127" cy="3816231"/>
              <a:chOff x="3072384" y="2132126"/>
              <a:chExt cx="5847127" cy="3816231"/>
            </a:xfrm>
          </p:grpSpPr>
          <p:grpSp>
            <p:nvGrpSpPr>
              <p:cNvPr id="34" name="Группа 82"/>
              <p:cNvGrpSpPr>
                <a:grpSpLocks/>
              </p:cNvGrpSpPr>
              <p:nvPr/>
            </p:nvGrpSpPr>
            <p:grpSpPr bwMode="auto">
              <a:xfrm>
                <a:off x="3072384" y="3216013"/>
                <a:ext cx="4876497" cy="2732344"/>
                <a:chOff x="2150226" y="3216592"/>
                <a:chExt cx="5418332" cy="2731807"/>
              </a:xfrm>
            </p:grpSpPr>
            <p:grpSp>
              <p:nvGrpSpPr>
                <p:cNvPr id="38" name="Скругленный прямоугольник 61"/>
                <p:cNvGrpSpPr>
                  <a:grpSpLocks/>
                </p:cNvGrpSpPr>
                <p:nvPr/>
              </p:nvGrpSpPr>
              <p:grpSpPr bwMode="auto">
                <a:xfrm>
                  <a:off x="2150226" y="3216592"/>
                  <a:ext cx="5418332" cy="916951"/>
                  <a:chOff x="3072384" y="3216014"/>
                  <a:chExt cx="4876496" cy="917132"/>
                </a:xfrm>
              </p:grpSpPr>
              <p:pic>
                <p:nvPicPr>
                  <p:cNvPr id="45" name="Скругленный прямоугольник 61"/>
                  <p:cNvPicPr>
                    <a:picLocks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72384" y="3382763"/>
                    <a:ext cx="4876496" cy="75038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1405" y="3216014"/>
                    <a:ext cx="4704162" cy="6670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 b="1" i="1" dirty="0" smtClean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endParaRPr>
                  </a:p>
                  <a:p>
                    <a:r>
                      <a:rPr lang="ru-RU" sz="2000" b="1" i="1" dirty="0" smtClean="0">
                        <a:solidFill>
                          <a:srgbClr val="7030A0"/>
                        </a:solidFill>
                        <a:latin typeface="Batang" pitchFamily="18" charset="-127"/>
                        <a:ea typeface="Batang" pitchFamily="18" charset="-127"/>
                      </a:rPr>
                      <a:t>Дотации</a:t>
                    </a:r>
                  </a:p>
                </p:txBody>
              </p:sp>
            </p:grpSp>
            <p:grpSp>
              <p:nvGrpSpPr>
                <p:cNvPr id="39" name="Скругленный прямоугольник 72"/>
                <p:cNvGrpSpPr>
                  <a:grpSpLocks/>
                </p:cNvGrpSpPr>
                <p:nvPr/>
              </p:nvGrpSpPr>
              <p:grpSpPr bwMode="auto">
                <a:xfrm>
                  <a:off x="2170546" y="4139581"/>
                  <a:ext cx="5398012" cy="920315"/>
                  <a:chOff x="3090672" y="4139184"/>
                  <a:chExt cx="4858208" cy="920496"/>
                </a:xfrm>
              </p:grpSpPr>
              <p:pic>
                <p:nvPicPr>
                  <p:cNvPr id="43" name="Скругленный прямоугольник 72"/>
                  <p:cNvPicPr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90672" y="4139184"/>
                    <a:ext cx="4858208" cy="92049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3432" y="4234106"/>
                    <a:ext cx="4704162" cy="6877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ru-RU" sz="2000" b="1" i="1" dirty="0" smtClean="0">
                        <a:solidFill>
                          <a:srgbClr val="7030A0"/>
                        </a:solidFill>
                        <a:latin typeface="Batang" pitchFamily="18" charset="-127"/>
                        <a:ea typeface="Batang" pitchFamily="18" charset="-127"/>
                      </a:rPr>
                      <a:t>Субсидии (межбюджетные субсидии)</a:t>
                    </a:r>
                  </a:p>
                </p:txBody>
              </p:sp>
            </p:grpSp>
            <p:grpSp>
              <p:nvGrpSpPr>
                <p:cNvPr id="40" name="Скругленный прямоугольник 67"/>
                <p:cNvGrpSpPr>
                  <a:grpSpLocks/>
                </p:cNvGrpSpPr>
                <p:nvPr/>
              </p:nvGrpSpPr>
              <p:grpSpPr bwMode="auto">
                <a:xfrm>
                  <a:off x="2150226" y="4967137"/>
                  <a:ext cx="5361891" cy="981262"/>
                  <a:chOff x="3072384" y="4966902"/>
                  <a:chExt cx="4825699" cy="981455"/>
                </a:xfrm>
              </p:grpSpPr>
              <p:pic>
                <p:nvPicPr>
                  <p:cNvPr id="41" name="Скругленный прямоугольник 67"/>
                  <p:cNvPicPr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072384" y="4966902"/>
                    <a:ext cx="4825699" cy="98145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3978" y="5050278"/>
                    <a:ext cx="4622511" cy="6877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 sz="1700" b="1" i="1" dirty="0" smtClean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endParaRPr>
                  </a:p>
                  <a:p>
                    <a:r>
                      <a:rPr lang="ru-RU" sz="2000" b="1" i="1" dirty="0" smtClean="0">
                        <a:solidFill>
                          <a:srgbClr val="7030A0"/>
                        </a:solidFill>
                        <a:latin typeface="Batang" pitchFamily="18" charset="-127"/>
                        <a:ea typeface="Batang" pitchFamily="18" charset="-127"/>
                      </a:rPr>
                      <a:t>Субвенции на  исполнение переданных государственных полномочий</a:t>
                    </a:r>
                  </a:p>
                  <a:p>
                    <a:endParaRPr lang="ru-RU" sz="1700" b="1" i="1" dirty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7" name="Группа 83"/>
              <p:cNvGrpSpPr>
                <a:grpSpLocks/>
              </p:cNvGrpSpPr>
              <p:nvPr/>
            </p:nvGrpSpPr>
            <p:grpSpPr bwMode="auto">
              <a:xfrm>
                <a:off x="3124200" y="2132126"/>
                <a:ext cx="5795311" cy="1213104"/>
                <a:chOff x="3810003" y="2131500"/>
                <a:chExt cx="5795255" cy="1213134"/>
              </a:xfrm>
            </p:grpSpPr>
            <p:sp>
              <p:nvSpPr>
                <p:cNvPr id="28" name="Скругленный прямоугольник 27"/>
                <p:cNvSpPr/>
                <p:nvPr/>
              </p:nvSpPr>
              <p:spPr bwMode="auto">
                <a:xfrm>
                  <a:off x="3810003" y="2285378"/>
                  <a:ext cx="4495800" cy="554981"/>
                </a:xfrm>
                <a:prstGeom prst="roundRect">
                  <a:avLst/>
                </a:prstGeom>
                <a:solidFill>
                  <a:srgbClr val="B3C2E7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19800000"/>
                  </a:lightRig>
                </a:scene3d>
                <a:sp3d prstMaterial="metal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 b="1" dirty="0">
                    <a:solidFill>
                      <a:schemeClr val="tx1"/>
                    </a:solidFill>
                    <a:latin typeface="Georgia" pitchFamily="18" charset="0"/>
                  </a:endParaRPr>
                </a:p>
              </p:txBody>
            </p:sp>
            <p:grpSp>
              <p:nvGrpSpPr>
                <p:cNvPr id="29" name="Группа 78"/>
                <p:cNvGrpSpPr>
                  <a:grpSpLocks/>
                </p:cNvGrpSpPr>
                <p:nvPr/>
              </p:nvGrpSpPr>
              <p:grpSpPr bwMode="auto">
                <a:xfrm>
                  <a:off x="8279065" y="2131500"/>
                  <a:ext cx="1326193" cy="1213134"/>
                  <a:chOff x="3724101" y="4789570"/>
                  <a:chExt cx="1326193" cy="1213134"/>
                </a:xfrm>
              </p:grpSpPr>
              <p:grpSp>
                <p:nvGrpSpPr>
                  <p:cNvPr id="30" name="Овал 76"/>
                  <p:cNvGrpSpPr>
                    <a:grpSpLocks/>
                  </p:cNvGrpSpPr>
                  <p:nvPr/>
                </p:nvGrpSpPr>
                <p:grpSpPr bwMode="auto">
                  <a:xfrm>
                    <a:off x="3724101" y="4789570"/>
                    <a:ext cx="1326193" cy="1213134"/>
                    <a:chOff x="7593304" y="2132127"/>
                    <a:chExt cx="1326205" cy="1213104"/>
                  </a:xfrm>
                </p:grpSpPr>
                <p:pic>
                  <p:nvPicPr>
                    <p:cNvPr id="32" name="Овал 76"/>
                    <p:cNvPicPr>
                      <a:picLocks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593304" y="2132127"/>
                      <a:ext cx="1292352" cy="1213104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3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03583" y="2442231"/>
                      <a:ext cx="815926" cy="754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</p:grpSp>
              <p:sp>
                <p:nvSpPr>
                  <p:cNvPr id="31" name="Прямоугольник 30"/>
                  <p:cNvSpPr/>
                  <p:nvPr/>
                </p:nvSpPr>
                <p:spPr bwMode="auto">
                  <a:xfrm>
                    <a:off x="3825692" y="4872948"/>
                    <a:ext cx="1216913" cy="85529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3321,1</a:t>
                    </a:r>
                    <a:endParaRPr lang="ru-RU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rPr>
                      <a:t>млн. рублей</a:t>
                    </a:r>
                  </a:p>
                </p:txBody>
              </p:sp>
            </p:grpSp>
          </p:grpSp>
        </p:grpSp>
        <p:grpSp>
          <p:nvGrpSpPr>
            <p:cNvPr id="6" name="Группа 89"/>
            <p:cNvGrpSpPr>
              <a:grpSpLocks/>
            </p:cNvGrpSpPr>
            <p:nvPr/>
          </p:nvGrpSpPr>
          <p:grpSpPr bwMode="auto">
            <a:xfrm>
              <a:off x="7565136" y="3230881"/>
              <a:ext cx="1170432" cy="975360"/>
              <a:chOff x="8098536" y="3230842"/>
              <a:chExt cx="1170432" cy="976170"/>
            </a:xfrm>
          </p:grpSpPr>
          <p:grpSp>
            <p:nvGrpSpPr>
              <p:cNvPr id="22" name="Ромб 87"/>
              <p:cNvGrpSpPr>
                <a:grpSpLocks/>
              </p:cNvGrpSpPr>
              <p:nvPr/>
            </p:nvGrpSpPr>
            <p:grpSpPr bwMode="auto">
              <a:xfrm>
                <a:off x="8098536" y="3230842"/>
                <a:ext cx="1170432" cy="976170"/>
                <a:chOff x="7565136" y="3230880"/>
                <a:chExt cx="1170432" cy="975360"/>
              </a:xfrm>
            </p:grpSpPr>
            <p:pic>
              <p:nvPicPr>
                <p:cNvPr id="24" name="Ромб 87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565136" y="3230880"/>
                  <a:ext cx="1170432" cy="975360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867650" y="3479403"/>
                  <a:ext cx="495300" cy="405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23" name="TextBox 25"/>
              <p:cNvSpPr txBox="1">
                <a:spLocks noChangeArrowheads="1"/>
              </p:cNvSpPr>
              <p:nvPr/>
            </p:nvSpPr>
            <p:spPr bwMode="auto">
              <a:xfrm>
                <a:off x="8182775" y="3393855"/>
                <a:ext cx="885025" cy="57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Century" pitchFamily="18" charset="0"/>
                  </a:rPr>
                  <a:t>97,5</a:t>
                </a:r>
                <a:endParaRPr lang="ru-RU" b="1" dirty="0">
                  <a:solidFill>
                    <a:schemeClr val="bg1"/>
                  </a:solidFill>
                  <a:latin typeface="Century" pitchFamily="18" charset="0"/>
                </a:endParaRPr>
              </a:p>
              <a:p>
                <a:pPr algn="ctr"/>
                <a:r>
                  <a:rPr lang="ru-RU" sz="800" b="1" dirty="0">
                    <a:solidFill>
                      <a:schemeClr val="bg1"/>
                    </a:solidFill>
                    <a:latin typeface="Century" pitchFamily="18" charset="0"/>
                  </a:rPr>
                  <a:t>млн. рублей</a:t>
                </a:r>
              </a:p>
            </p:txBody>
          </p:sp>
        </p:grpSp>
        <p:grpSp>
          <p:nvGrpSpPr>
            <p:cNvPr id="7" name="Группа 90"/>
            <p:cNvGrpSpPr>
              <a:grpSpLocks/>
            </p:cNvGrpSpPr>
            <p:nvPr/>
          </p:nvGrpSpPr>
          <p:grpSpPr bwMode="auto">
            <a:xfrm>
              <a:off x="7565136" y="4066033"/>
              <a:ext cx="1170432" cy="975360"/>
              <a:chOff x="8098536" y="3227791"/>
              <a:chExt cx="1170432" cy="976170"/>
            </a:xfrm>
          </p:grpSpPr>
          <p:grpSp>
            <p:nvGrpSpPr>
              <p:cNvPr id="18" name="Ромб 91"/>
              <p:cNvGrpSpPr>
                <a:grpSpLocks/>
              </p:cNvGrpSpPr>
              <p:nvPr/>
            </p:nvGrpSpPr>
            <p:grpSpPr bwMode="auto">
              <a:xfrm>
                <a:off x="8098536" y="3227791"/>
                <a:ext cx="1170432" cy="976170"/>
                <a:chOff x="7565136" y="4066032"/>
                <a:chExt cx="1170432" cy="975360"/>
              </a:xfrm>
            </p:grpSpPr>
            <p:pic>
              <p:nvPicPr>
                <p:cNvPr id="20" name="Ромб 91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565136" y="4066032"/>
                  <a:ext cx="1170432" cy="975360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867650" y="4317603"/>
                  <a:ext cx="495300" cy="405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19" name="TextBox 25"/>
              <p:cNvSpPr txBox="1">
                <a:spLocks noChangeArrowheads="1"/>
              </p:cNvSpPr>
              <p:nvPr/>
            </p:nvSpPr>
            <p:spPr bwMode="auto">
              <a:xfrm>
                <a:off x="8182775" y="3352863"/>
                <a:ext cx="885025" cy="57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Century" pitchFamily="18" charset="0"/>
                  </a:rPr>
                  <a:t>1986,4</a:t>
                </a:r>
                <a:endParaRPr lang="ru-RU" b="1" dirty="0">
                  <a:solidFill>
                    <a:schemeClr val="bg1"/>
                  </a:solidFill>
                  <a:latin typeface="Century" pitchFamily="18" charset="0"/>
                </a:endParaRPr>
              </a:p>
              <a:p>
                <a:pPr algn="ctr"/>
                <a:r>
                  <a:rPr lang="ru-RU" sz="800" b="1" dirty="0">
                    <a:solidFill>
                      <a:schemeClr val="bg1"/>
                    </a:solidFill>
                    <a:latin typeface="Century" pitchFamily="18" charset="0"/>
                  </a:rPr>
                  <a:t>млн. рублей</a:t>
                </a:r>
              </a:p>
            </p:txBody>
          </p:sp>
        </p:grpSp>
        <p:grpSp>
          <p:nvGrpSpPr>
            <p:cNvPr id="8" name="Группа 93"/>
            <p:cNvGrpSpPr>
              <a:grpSpLocks/>
            </p:cNvGrpSpPr>
            <p:nvPr/>
          </p:nvGrpSpPr>
          <p:grpSpPr bwMode="auto">
            <a:xfrm>
              <a:off x="7565136" y="4907281"/>
              <a:ext cx="1170432" cy="975360"/>
              <a:chOff x="8098536" y="3230842"/>
              <a:chExt cx="1170432" cy="976170"/>
            </a:xfrm>
          </p:grpSpPr>
          <p:grpSp>
            <p:nvGrpSpPr>
              <p:cNvPr id="14" name="Ромб 94"/>
              <p:cNvGrpSpPr>
                <a:grpSpLocks/>
              </p:cNvGrpSpPr>
              <p:nvPr/>
            </p:nvGrpSpPr>
            <p:grpSpPr bwMode="auto">
              <a:xfrm>
                <a:off x="8098536" y="3230842"/>
                <a:ext cx="1170432" cy="976170"/>
                <a:chOff x="7565136" y="4907280"/>
                <a:chExt cx="1170432" cy="975360"/>
              </a:xfrm>
            </p:grpSpPr>
            <p:pic>
              <p:nvPicPr>
                <p:cNvPr id="16" name="Ромб 94"/>
                <p:cNvPicPr>
                  <a:picLocks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565136" y="4907280"/>
                  <a:ext cx="1170432" cy="975360"/>
                </a:xfrm>
                <a:prstGeom prst="rect">
                  <a:avLst/>
                </a:prstGeom>
                <a:noFill/>
              </p:spPr>
            </p:pic>
            <p:sp>
              <p:nvSpPr>
                <p:cNvPr id="1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867650" y="5155803"/>
                  <a:ext cx="495300" cy="405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15" name="TextBox 25"/>
              <p:cNvSpPr txBox="1">
                <a:spLocks noChangeArrowheads="1"/>
              </p:cNvSpPr>
              <p:nvPr/>
            </p:nvSpPr>
            <p:spPr bwMode="auto">
              <a:xfrm>
                <a:off x="8182775" y="3352863"/>
                <a:ext cx="885025" cy="57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Century" pitchFamily="18" charset="0"/>
                  </a:rPr>
                  <a:t>132,5</a:t>
                </a:r>
              </a:p>
              <a:p>
                <a:pPr algn="ctr"/>
                <a:r>
                  <a:rPr lang="ru-RU" sz="800" b="1" dirty="0" smtClean="0">
                    <a:solidFill>
                      <a:schemeClr val="bg1"/>
                    </a:solidFill>
                    <a:latin typeface="Century" pitchFamily="18" charset="0"/>
                  </a:rPr>
                  <a:t>млн</a:t>
                </a:r>
                <a:r>
                  <a:rPr lang="ru-RU" sz="800" b="1" dirty="0">
                    <a:solidFill>
                      <a:schemeClr val="bg1"/>
                    </a:solidFill>
                    <a:latin typeface="Century" pitchFamily="18" charset="0"/>
                  </a:rPr>
                  <a:t>. рублей</a:t>
                </a:r>
              </a:p>
            </p:txBody>
          </p:sp>
        </p:grpSp>
        <p:grpSp>
          <p:nvGrpSpPr>
            <p:cNvPr id="9" name="Группа 96"/>
            <p:cNvGrpSpPr>
              <a:grpSpLocks/>
            </p:cNvGrpSpPr>
            <p:nvPr/>
          </p:nvGrpSpPr>
          <p:grpSpPr bwMode="auto">
            <a:xfrm>
              <a:off x="7565136" y="5800661"/>
              <a:ext cx="1170432" cy="917133"/>
              <a:chOff x="8098536" y="3286069"/>
              <a:chExt cx="1170432" cy="917895"/>
            </a:xfrm>
          </p:grpSpPr>
          <p:grpSp>
            <p:nvGrpSpPr>
              <p:cNvPr id="10" name="Ромб 97"/>
              <p:cNvGrpSpPr>
                <a:grpSpLocks/>
              </p:cNvGrpSpPr>
              <p:nvPr/>
            </p:nvGrpSpPr>
            <p:grpSpPr bwMode="auto">
              <a:xfrm>
                <a:off x="8098536" y="3286069"/>
                <a:ext cx="1170432" cy="917895"/>
                <a:chOff x="7565136" y="5800659"/>
                <a:chExt cx="1170432" cy="917133"/>
              </a:xfrm>
            </p:grpSpPr>
            <p:sp>
              <p:nvSpPr>
                <p:cNvPr id="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867650" y="5994003"/>
                  <a:ext cx="495300" cy="405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pic>
              <p:nvPicPr>
                <p:cNvPr id="12" name="Ромб 97"/>
                <p:cNvPicPr>
                  <a:picLocks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565136" y="5800659"/>
                  <a:ext cx="1170432" cy="91713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8228297" y="3369513"/>
                <a:ext cx="885025" cy="570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Century" pitchFamily="18" charset="0"/>
                  </a:rPr>
                  <a:t>1132,2</a:t>
                </a:r>
                <a:endParaRPr lang="ru-RU" b="1" dirty="0">
                  <a:solidFill>
                    <a:schemeClr val="bg1"/>
                  </a:solidFill>
                  <a:latin typeface="Century" pitchFamily="18" charset="0"/>
                </a:endParaRPr>
              </a:p>
              <a:p>
                <a:pPr algn="ctr"/>
                <a:r>
                  <a:rPr lang="ru-RU" sz="800" b="1" dirty="0" smtClean="0">
                    <a:solidFill>
                      <a:schemeClr val="bg1"/>
                    </a:solidFill>
                    <a:latin typeface="Century" pitchFamily="18" charset="0"/>
                  </a:rPr>
                  <a:t>млн.рублей</a:t>
                </a:r>
                <a:endParaRPr lang="ru-RU" sz="800" b="1" dirty="0">
                  <a:solidFill>
                    <a:schemeClr val="bg1"/>
                  </a:solidFill>
                  <a:latin typeface="Century" pitchFamily="18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827584" y="476672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БЕЗВОЗМЕЗДНЫЕ  ПОСТУПЛЕНИЯ, млн. руб.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8028384" y="1268760"/>
            <a:ext cx="720080" cy="72008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8028384" y="2060848"/>
            <a:ext cx="755576" cy="72008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8028384" y="2852936"/>
            <a:ext cx="792088" cy="72008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8100392" y="3573016"/>
            <a:ext cx="683568" cy="72008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8028384" y="14847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100,0%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56376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87,3%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28384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100,0%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56376" y="37890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100,0%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23528" y="5373216"/>
            <a:ext cx="6624736" cy="79208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Прочие безвозмездные поступления </a:t>
            </a:r>
            <a:r>
              <a:rPr lang="ru-RU" sz="1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ru-RU" sz="12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добровольные пожертвования на ликвидацию последствий наводнения в г. Благовещенске)</a:t>
            </a:r>
            <a:endParaRPr lang="ru-RU" sz="2000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9" name="Блок-схема: решение 58"/>
          <p:cNvSpPr/>
          <p:nvPr/>
        </p:nvSpPr>
        <p:spPr>
          <a:xfrm>
            <a:off x="6804248" y="5445224"/>
            <a:ext cx="1584176" cy="720080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876256" y="5517232"/>
            <a:ext cx="158417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0,1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Century" pitchFamily="18" charset="0"/>
              </a:rPr>
              <a:t>млн. руб.</a:t>
            </a:r>
          </a:p>
        </p:txBody>
      </p:sp>
      <p:sp>
        <p:nvSpPr>
          <p:cNvPr id="61" name="Блок-схема: узел 60"/>
          <p:cNvSpPr/>
          <p:nvPr/>
        </p:nvSpPr>
        <p:spPr>
          <a:xfrm>
            <a:off x="8244408" y="5445224"/>
            <a:ext cx="720080" cy="648072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8244408" y="5589240"/>
            <a:ext cx="7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71,1%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23528" y="3717032"/>
            <a:ext cx="6552728" cy="57606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Иные межбюджетные трансферты</a:t>
            </a:r>
          </a:p>
        </p:txBody>
      </p:sp>
      <p:pic>
        <p:nvPicPr>
          <p:cNvPr id="71" name="Ромб 9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365104"/>
            <a:ext cx="1659167" cy="842376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6660232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0,9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4" name="Блок-схема: узел 73"/>
          <p:cNvSpPr/>
          <p:nvPr/>
        </p:nvSpPr>
        <p:spPr>
          <a:xfrm>
            <a:off x="8028384" y="4365104"/>
            <a:ext cx="683568" cy="72008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7884368" y="4509120"/>
            <a:ext cx="10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100,0%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23528" y="4517504"/>
            <a:ext cx="6480720" cy="71169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Прочие безвозмездные поступления от других бюджетов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23528" y="6309320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ВОЗВРАТ ОСТАТКОВ СУБСИДИЙ, СУБВЕНЦИЙ  И ИНЫХ МЕЖБЮДЖЕТНЫХ ТРАНСФЕРТОВ, ИМЕЮЩИХ ЦЕЛЕВОЕ НАЗНАЧЕНИЕ, ПРОШЛЫХ ЛЕТ                     -29,9 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Расходы городского бюджета  за 2014 год, млн. руб., % от плана</a:t>
            </a:r>
            <a:endParaRPr lang="ru-RU" sz="2400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1835696" y="3140968"/>
          <a:ext cx="62646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179512" y="764704"/>
          <a:ext cx="48965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Стрелка вправо с вырезом 36"/>
          <p:cNvSpPr/>
          <p:nvPr/>
        </p:nvSpPr>
        <p:spPr>
          <a:xfrm rot="3783603" flipH="1">
            <a:off x="1486189" y="3817748"/>
            <a:ext cx="1663368" cy="236410"/>
          </a:xfrm>
          <a:prstGeom prst="notched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788024" y="2348880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788024" y="24208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ea typeface="Batang" pitchFamily="18" charset="-127"/>
              </a:rPr>
              <a:t>97,2%</a:t>
            </a:r>
            <a:endParaRPr lang="ru-RU" sz="1200" b="1" dirty="0">
              <a:latin typeface="+mj-lt"/>
              <a:ea typeface="Batang" pitchFamily="18" charset="-127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211960" y="2060848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139952" y="21328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92,7%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932040" y="170080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860032" y="17728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98,5%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211960" y="1484784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139952" y="155679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98,9%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932040" y="1124744"/>
            <a:ext cx="432048" cy="4320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4860032" y="119675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94,0%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211960" y="836712"/>
            <a:ext cx="504056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4211960" y="90872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56,4%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9952" y="24928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2 450,3</a:t>
            </a:r>
            <a:endParaRPr lang="ru-RU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563888" y="213285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152,9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563888" y="184482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708,2</a:t>
            </a:r>
            <a:endParaRPr lang="ru-RU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563888" y="15567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175,2</a:t>
            </a:r>
            <a:endParaRPr lang="ru-RU" b="1" dirty="0"/>
          </a:p>
        </p:txBody>
      </p:sp>
      <p:sp>
        <p:nvSpPr>
          <p:cNvPr id="68" name="Правая фигурная скобка 67"/>
          <p:cNvSpPr/>
          <p:nvPr/>
        </p:nvSpPr>
        <p:spPr>
          <a:xfrm rot="5400000">
            <a:off x="2771800" y="44624"/>
            <a:ext cx="324036" cy="5724636"/>
          </a:xfrm>
          <a:prstGeom prst="righ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" name="Диаграмма 68"/>
          <p:cNvGraphicFramePr/>
          <p:nvPr/>
        </p:nvGraphicFramePr>
        <p:xfrm>
          <a:off x="5868144" y="548680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Овал 85"/>
          <p:cNvSpPr/>
          <p:nvPr/>
        </p:nvSpPr>
        <p:spPr>
          <a:xfrm>
            <a:off x="3851920" y="5733256"/>
            <a:ext cx="576064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076056" y="3284984"/>
            <a:ext cx="648072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195736" y="5517232"/>
            <a:ext cx="648072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644008" y="2492896"/>
            <a:ext cx="648072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860032" y="1556792"/>
            <a:ext cx="648072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23728" y="4581128"/>
            <a:ext cx="648072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339752" y="3284984"/>
            <a:ext cx="648072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Расходы городского бюджета  по отрасли «Образование», </a:t>
            </a: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млн. руб.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404664"/>
            <a:ext cx="2160240" cy="720080"/>
          </a:xfrm>
          <a:prstGeom prst="roundRect">
            <a:avLst/>
          </a:prstGeom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Narrow" pitchFamily="34" charset="0"/>
              </a:rPr>
              <a:t>Дошкольное образование 1 094,4 </a:t>
            </a:r>
            <a:endParaRPr lang="ru-RU" i="1" dirty="0">
              <a:latin typeface="Arial Narrow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55976" y="5157192"/>
            <a:ext cx="183569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Средняя заработная плата педагогических работников дошкольных образовательных учреждений – </a:t>
            </a:r>
          </a:p>
          <a:p>
            <a:pPr algn="ctr"/>
            <a:r>
              <a:rPr lang="ru-RU" sz="1200" b="1" dirty="0" smtClean="0">
                <a:latin typeface="Arial Narrow" pitchFamily="34" charset="0"/>
              </a:rPr>
              <a:t>26241 рубль</a:t>
            </a:r>
            <a:endParaRPr lang="ru-RU" sz="1400" dirty="0"/>
          </a:p>
        </p:txBody>
      </p:sp>
      <p:sp>
        <p:nvSpPr>
          <p:cNvPr id="36" name="Блок-схема: решение 35"/>
          <p:cNvSpPr/>
          <p:nvPr/>
        </p:nvSpPr>
        <p:spPr>
          <a:xfrm>
            <a:off x="323528" y="1124744"/>
            <a:ext cx="1800200" cy="504056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11560" y="11967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37 учреждений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627784" y="404664"/>
            <a:ext cx="273630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образование </a:t>
            </a:r>
          </a:p>
          <a:p>
            <a:pPr algn="ctr"/>
            <a:r>
              <a:rPr lang="ru-RU" dirty="0" smtClean="0"/>
              <a:t>1 201,1</a:t>
            </a:r>
            <a:endParaRPr lang="ru-RU" dirty="0"/>
          </a:p>
        </p:txBody>
      </p:sp>
      <p:sp>
        <p:nvSpPr>
          <p:cNvPr id="48" name="Блок-схема: решение 47"/>
          <p:cNvSpPr/>
          <p:nvPr/>
        </p:nvSpPr>
        <p:spPr>
          <a:xfrm>
            <a:off x="3059832" y="1196752"/>
            <a:ext cx="1800200" cy="504056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491880" y="12687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21 школа</a:t>
            </a:r>
            <a:endParaRPr lang="ru-RU" sz="14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559824" y="4365104"/>
            <a:ext cx="158417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Средняя заработная плата </a:t>
            </a:r>
            <a:r>
              <a:rPr lang="ru-RU" sz="1200" b="1" dirty="0" smtClean="0"/>
              <a:t>педагогических работников учреждений дополнительного образования – </a:t>
            </a:r>
          </a:p>
          <a:p>
            <a:pPr algn="ctr"/>
            <a:r>
              <a:rPr lang="ru-RU" sz="1200" b="1" dirty="0" smtClean="0"/>
              <a:t>26329 рубль</a:t>
            </a:r>
            <a:endParaRPr lang="ru-RU" sz="1400" dirty="0"/>
          </a:p>
        </p:txBody>
      </p:sp>
      <p:sp>
        <p:nvSpPr>
          <p:cNvPr id="67" name="Блок-схема: знак завершения 66"/>
          <p:cNvSpPr/>
          <p:nvPr/>
        </p:nvSpPr>
        <p:spPr>
          <a:xfrm>
            <a:off x="5724128" y="3645024"/>
            <a:ext cx="2088232" cy="1296144"/>
          </a:xfrm>
          <a:prstGeom prst="flowChartTerminator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Реализация Указов Президента РФ о поэтапном повышении заработной платы работников бюджетной сферы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7740352" y="3861048"/>
            <a:ext cx="360040" cy="4320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7" idx="1"/>
          </p:cNvCxnSpPr>
          <p:nvPr/>
        </p:nvCxnSpPr>
        <p:spPr>
          <a:xfrm flipH="1">
            <a:off x="5220072" y="4293096"/>
            <a:ext cx="504056" cy="8640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/>
        </p:nvGraphicFramePr>
        <p:xfrm>
          <a:off x="6444208" y="620688"/>
          <a:ext cx="25202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5940152" y="476672"/>
            <a:ext cx="2376264" cy="432048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00B0F0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prst="relaxedInse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Молодежная политика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7-конечная звезда 78"/>
          <p:cNvSpPr/>
          <p:nvPr/>
        </p:nvSpPr>
        <p:spPr>
          <a:xfrm>
            <a:off x="8207896" y="1052736"/>
            <a:ext cx="936104" cy="648072"/>
          </a:xfrm>
          <a:prstGeom prst="star7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 Narrow" pitchFamily="34" charset="0"/>
              </a:rPr>
              <a:t>23,1</a:t>
            </a:r>
            <a:endParaRPr lang="ru-RU" sz="16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652120" y="1268760"/>
            <a:ext cx="936104" cy="6001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 Narrow" pitchFamily="34" charset="0"/>
              </a:rPr>
              <a:t>Содержание  ГМЦ "Выбор"</a:t>
            </a:r>
            <a:endParaRPr lang="ru-RU" sz="1100" b="1" dirty="0">
              <a:latin typeface="Arial Narrow" pitchFamily="34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6588224" y="1412776"/>
            <a:ext cx="360040" cy="144016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5724128" y="2276872"/>
            <a:ext cx="1872208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Проведение мероприятий для детей и молодежи </a:t>
            </a:r>
            <a:endParaRPr lang="ru-RU" sz="1200" b="1" dirty="0">
              <a:latin typeface="Arial Narrow" pitchFamily="34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V="1">
            <a:off x="7164288" y="2060848"/>
            <a:ext cx="432048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7020272" y="2780928"/>
            <a:ext cx="2016224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МП "Развитие потенциала молодежи</a:t>
            </a:r>
          </a:p>
          <a:p>
            <a:pPr algn="ctr"/>
            <a:r>
              <a:rPr lang="ru-RU" sz="1400" b="1" dirty="0" smtClean="0">
                <a:latin typeface="Arial Narrow" pitchFamily="34" charset="0"/>
              </a:rPr>
              <a:t> г. Благовещенска" </a:t>
            </a:r>
            <a:endParaRPr lang="ru-RU" sz="1400" b="1" dirty="0">
              <a:latin typeface="Arial Narrow" pitchFamily="34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 flipH="1" flipV="1">
            <a:off x="8388424" y="2276872"/>
            <a:ext cx="72008" cy="504056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73" idx="0"/>
          </p:cNvCxnSpPr>
          <p:nvPr/>
        </p:nvCxnSpPr>
        <p:spPr>
          <a:xfrm flipH="1">
            <a:off x="6840252" y="4941168"/>
            <a:ext cx="36004" cy="5760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940152" y="5517232"/>
            <a:ext cx="1800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HeroicExtremeLeftFacing">
              <a:rot lat="0" lon="0" rev="21594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Средняя заработная плата </a:t>
            </a:r>
            <a:r>
              <a:rPr lang="ru-RU" sz="1200" b="1" dirty="0" smtClean="0"/>
              <a:t>педагогических работников учреждений общего образования – 31291 рубль</a:t>
            </a:r>
            <a:endParaRPr lang="ru-RU" sz="14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79512" y="3068960"/>
          <a:ext cx="2448272" cy="1533525"/>
        </p:xfrm>
        <a:graphic>
          <a:graphicData uri="http://schemas.openxmlformats.org/drawingml/2006/table">
            <a:tbl>
              <a:tblPr/>
              <a:tblGrid>
                <a:gridCol w="2448272"/>
              </a:tblGrid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</a:rPr>
                        <a:t>Муниципальная  программа </a:t>
                      </a:r>
                      <a:r>
                        <a:rPr lang="ru-RU" sz="125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</a:rPr>
                        <a:t>«Строительство </a:t>
                      </a:r>
                      <a:r>
                        <a:rPr lang="ru-RU" sz="125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</a:rPr>
                        <a:t>и реконструкция объектов муниципальной собственности в городе Благовещенске на 2012-2015 </a:t>
                      </a:r>
                      <a:r>
                        <a:rPr lang="ru-RU" sz="125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</a:rPr>
                        <a:t>годы» (введение</a:t>
                      </a:r>
                      <a:r>
                        <a:rPr lang="ru-RU" sz="1250" b="1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</a:rPr>
                        <a:t> в эксплуатацию детского сада на 170 мест</a:t>
                      </a:r>
                      <a:r>
                        <a:rPr lang="ru-RU" sz="125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</a:rPr>
                        <a:t>)</a:t>
                      </a:r>
                      <a:endParaRPr lang="ru-RU" sz="12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17728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учреждений и образовательный процесс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51520" y="2492896"/>
          <a:ext cx="2520280" cy="432048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Модернизация </a:t>
                      </a:r>
                      <a:r>
                        <a:rPr lang="ru-RU" sz="125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систем </a:t>
                      </a:r>
                      <a:r>
                        <a:rPr lang="ru-RU" sz="125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дошкольного </a:t>
                      </a:r>
                      <a:r>
                        <a:rPr lang="ru-RU" sz="125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образования</a:t>
                      </a:r>
                      <a:endParaRPr lang="ru-RU" sz="12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Овал 33"/>
          <p:cNvSpPr/>
          <p:nvPr/>
        </p:nvSpPr>
        <p:spPr>
          <a:xfrm>
            <a:off x="2411760" y="1700808"/>
            <a:ext cx="648072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411760" y="17728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680,1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123728" y="2420888"/>
            <a:ext cx="576064" cy="504056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051720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412,1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12" y="4581128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Мероприятия программы «Доступная среда»</a:t>
            </a:r>
            <a:endParaRPr lang="ru-RU" sz="1250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95736" y="4653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0,5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11760" y="3356992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1,3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860032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943,4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9832" y="1700808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школ и финансовое обеспечение образования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87824" y="234888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Учреждения дополнительного образования (9 учреждений)</a:t>
            </a:r>
            <a:endParaRPr lang="ru-RU" sz="1250" b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4008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130,1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5157192"/>
            <a:ext cx="2520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Адаптация объектов  социальной  инфраструктуры и услуг с учетом нужд и потребностей инвалидов и других маломобильных групп населения</a:t>
            </a:r>
            <a:endParaRPr lang="ru-RU" sz="1250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5589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987824" y="3068960"/>
            <a:ext cx="23042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dirty="0" smtClean="0">
                <a:solidFill>
                  <a:srgbClr val="7030A0"/>
                </a:solidFill>
                <a:latin typeface="Times New Roman"/>
              </a:rPr>
              <a:t>Развитие инфраструктуры физической культуры, массового спорта и поддержка спорта высших достижений (строительство крытого катка)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48064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30,0</a:t>
            </a:r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4716016" y="4365104"/>
            <a:ext cx="648072" cy="648072"/>
          </a:xfrm>
          <a:prstGeom prst="ellips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15816" y="422108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Инклюзивное образование, «Доступная среда», адаптация объектов для нужд  и потребностей инвалидов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60032" y="43651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0,6</a:t>
            </a:r>
          </a:p>
          <a:p>
            <a:r>
              <a:rPr lang="ru-RU" sz="1200" b="1" dirty="0" smtClean="0"/>
              <a:t>3,2</a:t>
            </a:r>
          </a:p>
          <a:p>
            <a:r>
              <a:rPr lang="ru-RU" sz="1200" b="1" dirty="0" smtClean="0"/>
              <a:t>0,8</a:t>
            </a:r>
            <a:endParaRPr lang="ru-RU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915816" y="5229200"/>
            <a:ext cx="1368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 smtClean="0">
                <a:solidFill>
                  <a:schemeClr val="accent1"/>
                </a:solidFill>
              </a:rPr>
              <a:t>Резервный фонд (ремонт центр. входа МОАУ СОШ № 16)</a:t>
            </a:r>
            <a:endParaRPr lang="ru-RU" sz="1250" b="1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23928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3.bp.blogspot.com/-kHcZk1CyzYw/Ti6tFsTgPhI/AAAAAAAAAKY/Ue0pTeCQKps/s1600/openboo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tvgorod.ru/uploads/posts/2013-05/1369108012_1312175921_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3024336" cy="2178347"/>
          </a:xfrm>
          <a:prstGeom prst="rect">
            <a:avLst/>
          </a:prstGeom>
          <a:noFill/>
        </p:spPr>
      </p:pic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44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1"/>
            <a:ext cx="8712968" cy="61555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Расходы городского бюджета  по отрасли «Культура, кинематография», </a:t>
            </a:r>
            <a:r>
              <a:rPr lang="ru-RU" sz="1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млн. руб.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548680"/>
          <a:ext cx="41764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Левая фигурная скобка 8"/>
          <p:cNvSpPr/>
          <p:nvPr/>
        </p:nvSpPr>
        <p:spPr>
          <a:xfrm rot="-5400000">
            <a:off x="2195736" y="44624"/>
            <a:ext cx="288032" cy="4032448"/>
          </a:xfrm>
          <a:prstGeom prst="leftBrace">
            <a:avLst>
              <a:gd name="adj1" fmla="val 43834"/>
              <a:gd name="adj2" fmla="val 49526"/>
            </a:avLst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2276872"/>
            <a:ext cx="2160240" cy="648072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Содержание культурно-досуговых учреждений</a:t>
            </a:r>
            <a:endParaRPr lang="ru-R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3068960"/>
            <a:ext cx="2160240" cy="79208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Средства резервного фонда администрации города</a:t>
            </a:r>
            <a:endParaRPr lang="ru-R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" name="Picture 54" descr="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348880"/>
            <a:ext cx="17636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Ромб 15"/>
          <p:cNvSpPr/>
          <p:nvPr/>
        </p:nvSpPr>
        <p:spPr>
          <a:xfrm>
            <a:off x="3923928" y="2411155"/>
            <a:ext cx="1008112" cy="489109"/>
          </a:xfrm>
          <a:prstGeom prst="diamond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105,2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Ромб 16"/>
          <p:cNvSpPr/>
          <p:nvPr/>
        </p:nvSpPr>
        <p:spPr>
          <a:xfrm rot="21600000" flipH="1">
            <a:off x="3923928" y="3212976"/>
            <a:ext cx="936104" cy="432048"/>
          </a:xfrm>
          <a:prstGeom prst="diamond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0,7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4860032" y="0"/>
          <a:ext cx="3960440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40152" y="2636912"/>
            <a:ext cx="2088232" cy="30777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Содержание библиотек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8100392" y="2492896"/>
            <a:ext cx="648072" cy="504056"/>
          </a:xfrm>
          <a:prstGeom prst="flowChartConnec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,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372200" y="2564904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084168" y="2996952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995936" y="4077072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«Другие вопросы в области культуры, кинематографии»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6165304"/>
            <a:ext cx="288032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Средняя заработная плата </a:t>
            </a:r>
            <a:r>
              <a:rPr lang="ru-RU" sz="1200" b="1" dirty="0" smtClean="0"/>
              <a:t>работников культуры 22 831 рублей</a:t>
            </a:r>
            <a:endParaRPr lang="ru-RU" sz="1400" b="1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3491880" y="4437112"/>
          <a:ext cx="54006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36" name="Прямая со стрелкой 35"/>
          <p:cNvCxnSpPr/>
          <p:nvPr/>
        </p:nvCxnSpPr>
        <p:spPr>
          <a:xfrm>
            <a:off x="4860032" y="3429000"/>
            <a:ext cx="432048" cy="0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292080" y="3068960"/>
            <a:ext cx="2160240" cy="79208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 Narrow" pitchFamily="34" charset="0"/>
              </a:rPr>
              <a:t>Проведение работ по восстановлению зданий и сооружений МП «Городской парк культуры и отдыха»</a:t>
            </a:r>
            <a:endParaRPr lang="ru-RU" sz="12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7524328" y="3212976"/>
            <a:ext cx="648072" cy="504056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0,6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62665" y="318195"/>
            <a:ext cx="8681334" cy="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Здравоохранение</a:t>
            </a: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2843808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perspectiveHeroicExtremeLeftFacing">
              <a:rot lat="21594000" lon="0" rev="21594000"/>
            </a:camera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Строительство объекта «Хирургический блок на 300 коек «МУЗ ГКБ 1»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3284984"/>
          <a:ext cx="28083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 rot="5400000">
            <a:off x="1511660" y="3104964"/>
            <a:ext cx="216024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24579" name="Picture 3" descr="http://www.dalsvet.com/media/k2/galleries/58/DSC005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5"/>
            <a:ext cx="2592288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узел 10"/>
          <p:cNvSpPr/>
          <p:nvPr/>
        </p:nvSpPr>
        <p:spPr>
          <a:xfrm>
            <a:off x="395536" y="730940"/>
            <a:ext cx="504056" cy="389513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7647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itchFamily="34" charset="0"/>
              </a:rPr>
              <a:t>708,2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35896" y="76470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Социальная политика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7524328" y="476672"/>
            <a:ext cx="720080" cy="648072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80312" y="6206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    175,2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22" name="Picture 2" descr="деньги, детские пособ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085184"/>
            <a:ext cx="139772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Диаграмма 22"/>
          <p:cNvGraphicFramePr/>
          <p:nvPr/>
        </p:nvGraphicFramePr>
        <p:xfrm>
          <a:off x="2987824" y="1124744"/>
          <a:ext cx="60486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563888" y="0"/>
            <a:ext cx="1250662" cy="36933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млн.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8224" y="2132856"/>
            <a:ext cx="504056" cy="338554"/>
          </a:xfrm>
          <a:prstGeom prst="rect">
            <a:avLst/>
          </a:prstGeom>
        </p:spPr>
        <p:txBody>
          <a:bodyPr vertOverflow="clip" wrap="square" rtlCol="0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2,6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0232" y="2636912"/>
            <a:ext cx="936104" cy="338554"/>
          </a:xfrm>
          <a:prstGeom prst="rect">
            <a:avLst/>
          </a:prstGeom>
        </p:spPr>
        <p:txBody>
          <a:bodyPr vertOverflow="clip" wrap="square" rtlCol="0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6256" y="4098558"/>
            <a:ext cx="720080" cy="338554"/>
          </a:xfrm>
          <a:prstGeom prst="rect">
            <a:avLst/>
          </a:prstGeom>
        </p:spPr>
        <p:txBody>
          <a:bodyPr vertOverflow="clip" wrap="square" rtlCol="0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18,4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6296" y="3522494"/>
            <a:ext cx="720080" cy="338554"/>
          </a:xfrm>
          <a:prstGeom prst="rect">
            <a:avLst/>
          </a:prstGeom>
        </p:spPr>
        <p:txBody>
          <a:bodyPr vertOverflow="clip" wrap="square" rtlCol="0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41,9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8224" y="4602614"/>
            <a:ext cx="648072" cy="338554"/>
          </a:xfrm>
          <a:prstGeom prst="rect">
            <a:avLst/>
          </a:prstGeom>
        </p:spPr>
        <p:txBody>
          <a:bodyPr vertOverflow="clip" wrap="square" rtlCol="0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8224" y="5013176"/>
            <a:ext cx="648072" cy="338554"/>
          </a:xfrm>
          <a:prstGeom prst="rect">
            <a:avLst/>
          </a:prstGeom>
        </p:spPr>
        <p:txBody>
          <a:bodyPr vertOverflow="clip" wrap="square" rtlCol="0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0,8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0232" y="5517232"/>
            <a:ext cx="576064" cy="338554"/>
          </a:xfrm>
          <a:prstGeom prst="rect">
            <a:avLst/>
          </a:prstGeom>
        </p:spPr>
        <p:txBody>
          <a:bodyPr vertOverflow="clip" wrap="square" rtlCol="0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8,7</a:t>
            </a:r>
          </a:p>
        </p:txBody>
      </p:sp>
      <p:pic>
        <p:nvPicPr>
          <p:cNvPr id="9217" name="Picture 1" descr="C:\Users\User\Desktop\соцпол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3" y="3717032"/>
            <a:ext cx="131994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User\Desktop\12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1988840"/>
            <a:ext cx="181460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User\Desktop\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8680"/>
            <a:ext cx="230929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4572001" y="1"/>
            <a:ext cx="457199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Средства массовой информации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7504" y="43934"/>
            <a:ext cx="4248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Физическая культура и спорт</a:t>
            </a:r>
          </a:p>
        </p:txBody>
      </p:sp>
      <p:pic>
        <p:nvPicPr>
          <p:cNvPr id="9" name="Содержимое 3" descr="IMG_0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fairbet.su/wp-content/uploads/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88840"/>
            <a:ext cx="189246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Магдалинская\Pictures\1332150418_20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95736" y="4766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Содержание МУ СОК «</a:t>
            </a: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Юность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2411760" y="1052736"/>
            <a:ext cx="792088" cy="72008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95736" y="1196752"/>
            <a:ext cx="122413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19,9 </a:t>
            </a:r>
          </a:p>
          <a:p>
            <a:pPr algn="ctr"/>
            <a:r>
              <a:rPr lang="ru-RU" sz="1050" b="1" dirty="0" smtClean="0"/>
              <a:t>  млн. руб.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988840"/>
            <a:ext cx="2232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Реализация программы «Развитие физической культуры и спорта в городе Благовещенске на 2012-2015 годы» -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19,2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млн.руб.,  проведено 311 мероприятий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4005064"/>
            <a:ext cx="30243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Реализация программы «Создание доступной среды жизнедеятельности инвалидов и других малообеспеченных групп населения в городе Благовещенске на 2012-2015 годы»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1,1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млн. руб.</a:t>
            </a:r>
          </a:p>
        </p:txBody>
      </p:sp>
      <p:sp>
        <p:nvSpPr>
          <p:cNvPr id="17" name="Лента лицом вверх 16"/>
          <p:cNvSpPr/>
          <p:nvPr/>
        </p:nvSpPr>
        <p:spPr>
          <a:xfrm>
            <a:off x="-4104456" y="4941168"/>
            <a:ext cx="4104456" cy="1512168"/>
          </a:xfrm>
          <a:prstGeom prst="ribbon2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11960" y="1412776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«Информационное агентство «Город»:</a:t>
            </a:r>
          </a:p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выполнение муниципального задания</a:t>
            </a:r>
          </a:p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(13770 минут)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5220072" y="548680"/>
            <a:ext cx="792088" cy="792088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148064" y="692696"/>
            <a:ext cx="100811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14,6</a:t>
            </a:r>
          </a:p>
          <a:p>
            <a:pPr algn="ctr"/>
            <a:r>
              <a:rPr lang="ru-RU" sz="1050" b="1" dirty="0" smtClean="0"/>
              <a:t>млн.руб.</a:t>
            </a:r>
            <a:endParaRPr lang="ru-RU" sz="1050" b="1" dirty="0"/>
          </a:p>
        </p:txBody>
      </p:sp>
      <p:pic>
        <p:nvPicPr>
          <p:cNvPr id="16388" name="Picture 4" descr="http://sevbat.com.ua/wp-content/uploads/2010/09/sm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284985"/>
            <a:ext cx="2564817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283968" y="2967335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Опубликование муниципальных правовых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актов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 иной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официальной информации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в официальном печатном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издании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6372200" y="5445224"/>
            <a:ext cx="792088" cy="792088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56176" y="558924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7,9 </a:t>
            </a:r>
          </a:p>
          <a:p>
            <a:pPr algn="ctr"/>
            <a:r>
              <a:rPr lang="ru-RU" sz="1200" b="1" dirty="0" smtClean="0"/>
              <a:t>млн. руб.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3965</TotalTime>
  <Words>1723</Words>
  <Application>Microsoft Office PowerPoint</Application>
  <PresentationFormat>Экран (4:3)</PresentationFormat>
  <Paragraphs>340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479</cp:revision>
  <dcterms:created xsi:type="dcterms:W3CDTF">2014-05-06T02:56:44Z</dcterms:created>
  <dcterms:modified xsi:type="dcterms:W3CDTF">2015-05-15T08:45:52Z</dcterms:modified>
</cp:coreProperties>
</file>